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86" r:id="rId4"/>
    <p:sldId id="287" r:id="rId5"/>
    <p:sldId id="261" r:id="rId6"/>
    <p:sldId id="276" r:id="rId7"/>
    <p:sldId id="277" r:id="rId8"/>
    <p:sldId id="264" r:id="rId9"/>
    <p:sldId id="265" r:id="rId10"/>
    <p:sldId id="260" r:id="rId11"/>
    <p:sldId id="262" r:id="rId12"/>
    <p:sldId id="267" r:id="rId13"/>
    <p:sldId id="268" r:id="rId14"/>
    <p:sldId id="278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1CA2AB-4F45-3512-7157-6F15096D8A76}" v="1" dt="2023-05-31T13:25:35.277"/>
    <p1510:client id="{9135CD22-0FAB-414E-A0EA-A14B0C3C1157}" v="1" dt="2023-06-01T08:36:59.711"/>
    <p1510:client id="{BE5BA0ED-BE48-DA08-4EE9-00BF1470E722}" v="78" dt="2023-05-31T13:05:35.526"/>
    <p1510:client id="{F7E00E14-D65F-8AEE-6064-390BFBE1A5E2}" v="238" dt="2023-05-31T13:08:30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he-Christin Ekhall Stentvedt" userId="929a6748-58d9-46f5-846a-1bb2ccca2f71" providerId="ADAL" clId="{9135CD22-0FAB-414E-A0EA-A14B0C3C1157}"/>
    <pc:docChg chg="addSld delSld modSld">
      <pc:chgData name="Beathe-Christin Ekhall Stentvedt" userId="929a6748-58d9-46f5-846a-1bb2ccca2f71" providerId="ADAL" clId="{9135CD22-0FAB-414E-A0EA-A14B0C3C1157}" dt="2023-06-01T08:38:08.214" v="3" actId="20577"/>
      <pc:docMkLst>
        <pc:docMk/>
      </pc:docMkLst>
      <pc:sldChg chg="add">
        <pc:chgData name="Beathe-Christin Ekhall Stentvedt" userId="929a6748-58d9-46f5-846a-1bb2ccca2f71" providerId="ADAL" clId="{9135CD22-0FAB-414E-A0EA-A14B0C3C1157}" dt="2023-06-01T08:36:59.698" v="0"/>
        <pc:sldMkLst>
          <pc:docMk/>
          <pc:sldMk cId="2040678382" sldId="263"/>
        </pc:sldMkLst>
      </pc:sldChg>
      <pc:sldChg chg="modSp mod">
        <pc:chgData name="Beathe-Christin Ekhall Stentvedt" userId="929a6748-58d9-46f5-846a-1bb2ccca2f71" providerId="ADAL" clId="{9135CD22-0FAB-414E-A0EA-A14B0C3C1157}" dt="2023-06-01T08:38:08.214" v="3" actId="20577"/>
        <pc:sldMkLst>
          <pc:docMk/>
          <pc:sldMk cId="695785185" sldId="277"/>
        </pc:sldMkLst>
        <pc:spChg chg="mod">
          <ac:chgData name="Beathe-Christin Ekhall Stentvedt" userId="929a6748-58d9-46f5-846a-1bb2ccca2f71" providerId="ADAL" clId="{9135CD22-0FAB-414E-A0EA-A14B0C3C1157}" dt="2023-06-01T08:38:08.214" v="3" actId="20577"/>
          <ac:spMkLst>
            <pc:docMk/>
            <pc:sldMk cId="695785185" sldId="277"/>
            <ac:spMk id="3" creationId="{00000000-0000-0000-0000-000000000000}"/>
          </ac:spMkLst>
        </pc:spChg>
      </pc:sldChg>
      <pc:sldChg chg="add del">
        <pc:chgData name="Beathe-Christin Ekhall Stentvedt" userId="929a6748-58d9-46f5-846a-1bb2ccca2f71" providerId="ADAL" clId="{9135CD22-0FAB-414E-A0EA-A14B0C3C1157}" dt="2023-06-01T08:37:01.796" v="1" actId="47"/>
        <pc:sldMkLst>
          <pc:docMk/>
          <pc:sldMk cId="159230951" sldId="285"/>
        </pc:sldMkLst>
      </pc:sldChg>
      <pc:sldChg chg="add">
        <pc:chgData name="Beathe-Christin Ekhall Stentvedt" userId="929a6748-58d9-46f5-846a-1bb2ccca2f71" providerId="ADAL" clId="{9135CD22-0FAB-414E-A0EA-A14B0C3C1157}" dt="2023-06-01T08:36:59.698" v="0"/>
        <pc:sldMkLst>
          <pc:docMk/>
          <pc:sldMk cId="3520242711" sldId="286"/>
        </pc:sldMkLst>
      </pc:sldChg>
      <pc:sldChg chg="add">
        <pc:chgData name="Beathe-Christin Ekhall Stentvedt" userId="929a6748-58d9-46f5-846a-1bb2ccca2f71" providerId="ADAL" clId="{9135CD22-0FAB-414E-A0EA-A14B0C3C1157}" dt="2023-06-01T08:36:59.698" v="0"/>
        <pc:sldMkLst>
          <pc:docMk/>
          <pc:sldMk cId="2004236695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74247-B482-44AC-A047-76D7D5D3182B}" type="datetimeFigureOut">
              <a:rPr lang="nn-NO" smtClean="0"/>
              <a:t>01.06.2023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855A-F3A3-4A57-9CC0-6243DE75D39D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24947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Det er </a:t>
            </a:r>
            <a:r>
              <a:rPr lang="nb-NO" err="1"/>
              <a:t>mykje</a:t>
            </a:r>
            <a:r>
              <a:rPr lang="nb-NO"/>
              <a:t> </a:t>
            </a:r>
            <a:r>
              <a:rPr lang="nb-NO" err="1"/>
              <a:t>spennande</a:t>
            </a:r>
            <a:r>
              <a:rPr lang="nb-NO"/>
              <a:t> som </a:t>
            </a:r>
            <a:r>
              <a:rPr lang="nb-NO" err="1"/>
              <a:t>føregår</a:t>
            </a:r>
            <a:r>
              <a:rPr lang="nb-NO"/>
              <a:t> og </a:t>
            </a:r>
            <a:r>
              <a:rPr lang="nb-NO" err="1"/>
              <a:t>mykje</a:t>
            </a:r>
            <a:r>
              <a:rPr lang="nb-NO"/>
              <a:t> godt arbeid vert jobba med. </a:t>
            </a: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7855A-F3A3-4A57-9CC0-6243DE75D39D}" type="slidenum">
              <a:rPr lang="nn-NO" smtClean="0"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50071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Det er </a:t>
            </a:r>
            <a:r>
              <a:rPr lang="nb-NO" err="1"/>
              <a:t>mykje</a:t>
            </a:r>
            <a:r>
              <a:rPr lang="nb-NO"/>
              <a:t> </a:t>
            </a:r>
            <a:r>
              <a:rPr lang="nb-NO" err="1"/>
              <a:t>spennande</a:t>
            </a:r>
            <a:r>
              <a:rPr lang="nb-NO"/>
              <a:t> som </a:t>
            </a:r>
            <a:r>
              <a:rPr lang="nb-NO" err="1"/>
              <a:t>føregår</a:t>
            </a:r>
            <a:r>
              <a:rPr lang="nb-NO"/>
              <a:t> og </a:t>
            </a:r>
            <a:r>
              <a:rPr lang="nb-NO" err="1"/>
              <a:t>mykje</a:t>
            </a:r>
            <a:r>
              <a:rPr lang="nb-NO"/>
              <a:t> godt arbeid vert jobba med. </a:t>
            </a: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7855A-F3A3-4A57-9CC0-6243DE75D39D}" type="slidenum">
              <a:rPr lang="nn-NO" smtClean="0"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95887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Det er </a:t>
            </a:r>
            <a:r>
              <a:rPr lang="nb-NO" err="1"/>
              <a:t>mykje</a:t>
            </a:r>
            <a:r>
              <a:rPr lang="nb-NO"/>
              <a:t> </a:t>
            </a:r>
            <a:r>
              <a:rPr lang="nb-NO" err="1"/>
              <a:t>spennande</a:t>
            </a:r>
            <a:r>
              <a:rPr lang="nb-NO"/>
              <a:t> som </a:t>
            </a:r>
            <a:r>
              <a:rPr lang="nb-NO" err="1"/>
              <a:t>føregår</a:t>
            </a:r>
            <a:r>
              <a:rPr lang="nb-NO"/>
              <a:t> og </a:t>
            </a:r>
            <a:r>
              <a:rPr lang="nb-NO" err="1"/>
              <a:t>mykje</a:t>
            </a:r>
            <a:r>
              <a:rPr lang="nb-NO"/>
              <a:t> godt arbeid vert jobba med. </a:t>
            </a: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7855A-F3A3-4A57-9CC0-6243DE75D39D}" type="slidenum">
              <a:rPr lang="nn-NO" smtClean="0"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86213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Husk det positive også. Ny </a:t>
            </a:r>
            <a:r>
              <a:rPr lang="nb-NO" err="1"/>
              <a:t>bhg</a:t>
            </a:r>
            <a:r>
              <a:rPr lang="nb-NO"/>
              <a:t>…. 2 nesten fulle barnehager, veldig god </a:t>
            </a:r>
            <a:r>
              <a:rPr lang="nb-NO" err="1"/>
              <a:t>skore</a:t>
            </a:r>
            <a:r>
              <a:rPr lang="nb-NO"/>
              <a:t> på undersøking </a:t>
            </a:r>
            <a:r>
              <a:rPr lang="nb-NO" err="1"/>
              <a:t>bhg</a:t>
            </a:r>
            <a:r>
              <a:rPr lang="nb-NO"/>
              <a:t>, stabilt, erfarne og dyktig personale, </a:t>
            </a:r>
            <a:r>
              <a:rPr lang="nb-NO" err="1"/>
              <a:t>velfungerande</a:t>
            </a:r>
            <a:r>
              <a:rPr lang="nb-NO"/>
              <a:t> innsatsteam, </a:t>
            </a:r>
            <a:r>
              <a:rPr lang="nn-NO"/>
              <a:t>Høg trivsel hjå barn/elevar og tilsette</a:t>
            </a:r>
          </a:p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7855A-F3A3-4A57-9CC0-6243DE75D39D}" type="slidenum">
              <a:rPr lang="nn-NO" smtClean="0"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36234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/>
              <a:t>Husk det positive også. Ny </a:t>
            </a:r>
            <a:r>
              <a:rPr lang="nb-NO" err="1"/>
              <a:t>bhg</a:t>
            </a:r>
            <a:r>
              <a:rPr lang="nb-NO"/>
              <a:t>…. 2 nesten fulle barnehager, veldig god </a:t>
            </a:r>
            <a:r>
              <a:rPr lang="nb-NO" err="1"/>
              <a:t>skore</a:t>
            </a:r>
            <a:r>
              <a:rPr lang="nb-NO"/>
              <a:t> på undersøking </a:t>
            </a:r>
            <a:r>
              <a:rPr lang="nb-NO" err="1"/>
              <a:t>bhg</a:t>
            </a:r>
            <a:r>
              <a:rPr lang="nb-NO"/>
              <a:t>, stabilt, erfarne og dyktig personale, </a:t>
            </a:r>
            <a:r>
              <a:rPr lang="nb-NO" err="1"/>
              <a:t>velfungerande</a:t>
            </a:r>
            <a:r>
              <a:rPr lang="nb-NO"/>
              <a:t> innsatsteam, </a:t>
            </a:r>
            <a:r>
              <a:rPr lang="nn-NO"/>
              <a:t>Høg trivsel hjå barn/elevar og tilsette</a:t>
            </a:r>
          </a:p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7855A-F3A3-4A57-9CC0-6243DE75D39D}" type="slidenum">
              <a:rPr lang="nn-NO" smtClean="0"/>
              <a:t>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89426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Maksprisen på </a:t>
            </a:r>
            <a:r>
              <a:rPr lang="nb-NO" err="1"/>
              <a:t>bhg</a:t>
            </a:r>
            <a:r>
              <a:rPr lang="nb-NO"/>
              <a:t> er satt ned. Gratis 12-timer SFO for 1. </a:t>
            </a:r>
            <a:r>
              <a:rPr lang="nb-NO" err="1"/>
              <a:t>klassingar</a:t>
            </a:r>
            <a:r>
              <a:rPr lang="nb-NO"/>
              <a:t>, gratis 3. barn i </a:t>
            </a:r>
            <a:r>
              <a:rPr lang="nb-NO" err="1"/>
              <a:t>bhg</a:t>
            </a:r>
            <a:r>
              <a:rPr lang="nb-NO"/>
              <a:t>. Vedtekter, </a:t>
            </a:r>
            <a:r>
              <a:rPr lang="nb-NO" err="1"/>
              <a:t>løpande</a:t>
            </a:r>
            <a:r>
              <a:rPr lang="nb-NO"/>
              <a:t> opptak, </a:t>
            </a:r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47855A-F3A3-4A57-9CC0-6243DE75D39D}" type="slidenum">
              <a:rPr lang="nn-NO" smtClean="0"/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7986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gnettverkisogn.no/wp-content/uploads/2021/12/Programplan-2022-2030-vedteken-i-Sogn-regionrad-29.10.2021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stlandfylke.no/globalassets/kultur/regional-plan-for-kultur/midlertidige-filer---ferdig-plan/230322-regional-plan-for-kultur.pdf" TargetMode="External"/><Relationship Id="rId2" Type="http://schemas.openxmlformats.org/officeDocument/2006/relationships/hyperlink" Target="https://www.regjeringen.no/no/aktuelt/kulturloven-sendes-pa-horing-i-dag/id2970242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967566"/>
          </a:xfrm>
        </p:spPr>
        <p:txBody>
          <a:bodyPr/>
          <a:lstStyle/>
          <a:p>
            <a:br>
              <a:rPr lang="nb-NO"/>
            </a:br>
            <a:r>
              <a:rPr lang="nb-NO">
                <a:solidFill>
                  <a:srgbClr val="2970FE"/>
                </a:solidFill>
              </a:rPr>
              <a:t>Økonomiplanseminar </a:t>
            </a:r>
            <a:endParaRPr lang="nn-NO">
              <a:solidFill>
                <a:srgbClr val="2970FE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49917" y="5283640"/>
            <a:ext cx="7766936" cy="1096899"/>
          </a:xfrm>
        </p:spPr>
        <p:txBody>
          <a:bodyPr>
            <a:normAutofit/>
          </a:bodyPr>
          <a:lstStyle/>
          <a:p>
            <a:r>
              <a:rPr lang="nb-NO" sz="2400" b="1"/>
              <a:t>1. Juni 2023</a:t>
            </a:r>
            <a:endParaRPr lang="nn-NO" sz="2400" b="1"/>
          </a:p>
        </p:txBody>
      </p:sp>
      <p:pic>
        <p:nvPicPr>
          <p:cNvPr id="1026" name="Picture 2" descr="fileStream.aspx (310×38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210" y="1194625"/>
            <a:ext cx="2506505" cy="308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08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4" y="816638"/>
            <a:ext cx="9566001" cy="859604"/>
          </a:xfrm>
        </p:spPr>
        <p:txBody>
          <a:bodyPr/>
          <a:lstStyle/>
          <a:p>
            <a:r>
              <a:rPr lang="nb-NO"/>
              <a:t>Påverknadsfaktorar i økonomiplan-perioden </a:t>
            </a:r>
            <a:endParaRPr lang="nn-NO" sz="150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3" y="1796903"/>
            <a:ext cx="9843403" cy="47740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800"/>
              <a:t>Ytre </a:t>
            </a:r>
            <a:r>
              <a:rPr lang="nb-NO" sz="2800" err="1"/>
              <a:t>faktorar</a:t>
            </a:r>
            <a:endParaRPr lang="nb-NO" sz="2800"/>
          </a:p>
          <a:p>
            <a:pPr lvl="1"/>
            <a:r>
              <a:rPr lang="nb-NO" sz="2400"/>
              <a:t>Statsbudsjettet</a:t>
            </a:r>
          </a:p>
          <a:p>
            <a:pPr lvl="1"/>
            <a:r>
              <a:rPr lang="nb-NO" sz="2400" err="1"/>
              <a:t>Statlege</a:t>
            </a:r>
            <a:r>
              <a:rPr lang="nb-NO" sz="2400"/>
              <a:t> </a:t>
            </a:r>
            <a:r>
              <a:rPr lang="nb-NO" sz="2400" err="1"/>
              <a:t>føringar</a:t>
            </a:r>
            <a:endParaRPr lang="nb-NO" sz="2400"/>
          </a:p>
          <a:p>
            <a:pPr lvl="1"/>
            <a:r>
              <a:rPr lang="nb-NO" sz="2400"/>
              <a:t>Interkommunale samarbeid</a:t>
            </a:r>
          </a:p>
          <a:p>
            <a:pPr lvl="1"/>
            <a:r>
              <a:rPr lang="nb-NO" sz="2400" err="1"/>
              <a:t>Lovendringar</a:t>
            </a:r>
            <a:r>
              <a:rPr lang="nb-NO" sz="2400"/>
              <a:t> </a:t>
            </a:r>
          </a:p>
          <a:p>
            <a:r>
              <a:rPr lang="nb-NO" sz="2800"/>
              <a:t>Indre </a:t>
            </a:r>
            <a:r>
              <a:rPr lang="nb-NO" sz="2800" err="1"/>
              <a:t>faktorar</a:t>
            </a:r>
            <a:endParaRPr lang="nb-NO" sz="2800"/>
          </a:p>
          <a:p>
            <a:pPr lvl="1"/>
            <a:r>
              <a:rPr lang="nb-NO" sz="2400"/>
              <a:t>Rekruttering</a:t>
            </a:r>
          </a:p>
          <a:p>
            <a:pPr lvl="1"/>
            <a:r>
              <a:rPr lang="nb-NO" sz="2400"/>
              <a:t>Inntekter (Barnehage og SFO) </a:t>
            </a:r>
          </a:p>
          <a:p>
            <a:pPr lvl="1"/>
            <a:r>
              <a:rPr lang="nb-NO" sz="2400"/>
              <a:t>Politiske vedtak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245" y="6041362"/>
            <a:ext cx="562656" cy="72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8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31F4FD-0ECD-5E77-DC38-3516D183F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5249"/>
          </a:xfrm>
        </p:spPr>
        <p:txBody>
          <a:bodyPr/>
          <a:lstStyle/>
          <a:p>
            <a:r>
              <a:rPr lang="nb-NO" b="1"/>
              <a:t>Satsingsområde</a:t>
            </a:r>
            <a:r>
              <a:rPr lang="nb-NO"/>
              <a:t> og økonomiske følgjer</a:t>
            </a:r>
            <a:br>
              <a:rPr lang="nb-NO"/>
            </a:br>
            <a:endParaRPr lang="nn-NO" sz="150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3A4490-0381-858C-21C8-85945F66F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8902"/>
            <a:ext cx="11199592" cy="44324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800" b="1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Programplan for System for styrka læring i Sogn </a:t>
            </a:r>
            <a:r>
              <a:rPr lang="nb-NO" sz="2800" b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2022 – 2030.</a:t>
            </a:r>
            <a:r>
              <a:rPr lang="nb-NO" sz="2800">
                <a:solidFill>
                  <a:schemeClr val="tx1"/>
                </a:solidFill>
              </a:rPr>
              <a:t> </a:t>
            </a:r>
            <a:br>
              <a:rPr lang="nb-NO" sz="2800">
                <a:solidFill>
                  <a:schemeClr val="tx1"/>
                </a:solidFill>
              </a:rPr>
            </a:br>
            <a:r>
              <a:rPr lang="nb-NO" sz="2800">
                <a:solidFill>
                  <a:schemeClr val="tx1"/>
                </a:solidFill>
              </a:rPr>
              <a:t>Barnehage- og </a:t>
            </a:r>
            <a:r>
              <a:rPr lang="nb-NO" sz="2800" err="1">
                <a:solidFill>
                  <a:schemeClr val="tx1"/>
                </a:solidFill>
              </a:rPr>
              <a:t>skuleutvikling</a:t>
            </a:r>
            <a:r>
              <a:rPr lang="nb-NO" sz="280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endParaRPr lang="nb-NO" sz="2400"/>
          </a:p>
          <a:p>
            <a:pPr marL="0" indent="0">
              <a:buNone/>
            </a:pPr>
            <a:r>
              <a:rPr lang="nb-NO" sz="2800" b="1"/>
              <a:t>Mål: </a:t>
            </a:r>
            <a:r>
              <a:rPr lang="nb-NO" sz="2400" err="1">
                <a:ea typeface="+mn-lt"/>
                <a:cs typeface="+mn-lt"/>
              </a:rPr>
              <a:t>Livsmeistring</a:t>
            </a:r>
            <a:r>
              <a:rPr lang="nb-NO" sz="2400">
                <a:ea typeface="+mn-lt"/>
                <a:cs typeface="+mn-lt"/>
              </a:rPr>
              <a:t> gjennom styrka tilpassa og </a:t>
            </a:r>
            <a:r>
              <a:rPr lang="nb-NO" sz="2400" err="1">
                <a:ea typeface="+mn-lt"/>
                <a:cs typeface="+mn-lt"/>
              </a:rPr>
              <a:t>inkluderande</a:t>
            </a:r>
            <a:r>
              <a:rPr lang="nb-NO" sz="2400">
                <a:ea typeface="+mn-lt"/>
                <a:cs typeface="+mn-lt"/>
              </a:rPr>
              <a:t> opplæring for alle</a:t>
            </a:r>
          </a:p>
          <a:p>
            <a:pPr lvl="1"/>
            <a:r>
              <a:rPr lang="nb-NO" sz="2400"/>
              <a:t>Psykisk og fysisk helse</a:t>
            </a:r>
          </a:p>
          <a:p>
            <a:pPr lvl="1"/>
            <a:r>
              <a:rPr lang="nn-NO" sz="2400">
                <a:ea typeface="+mn-lt"/>
                <a:cs typeface="+mn-lt"/>
              </a:rPr>
              <a:t>Tidleg innsats og språkutvikling</a:t>
            </a:r>
            <a:endParaRPr lang="nn-NO" sz="2400"/>
          </a:p>
          <a:p>
            <a:pPr lvl="1"/>
            <a:r>
              <a:rPr lang="nn-NO" sz="2400">
                <a:ea typeface="+mn-lt"/>
                <a:cs typeface="+mn-lt"/>
              </a:rPr>
              <a:t>Entreprenørskap</a:t>
            </a:r>
            <a:endParaRPr lang="nn-NO" sz="2400"/>
          </a:p>
          <a:p>
            <a:pPr lvl="1"/>
            <a:r>
              <a:rPr lang="nn-NO" sz="2400">
                <a:ea typeface="+mn-lt"/>
                <a:cs typeface="+mn-lt"/>
              </a:rPr>
              <a:t>Medverknad, vurdering for læring og gjennomføring av skuleløpet</a:t>
            </a:r>
            <a:endParaRPr lang="nn-NO" sz="2400"/>
          </a:p>
          <a:p>
            <a:pPr marL="685800" lvl="2"/>
            <a:endParaRPr lang="nn-NO" sz="1600"/>
          </a:p>
        </p:txBody>
      </p:sp>
    </p:spTree>
    <p:extLst>
      <p:ext uri="{BB962C8B-B14F-4D97-AF65-F5344CB8AC3E}">
        <p14:creationId xmlns:p14="http://schemas.microsoft.com/office/powerpoint/2010/main" val="40698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31F4FD-0ECD-5E77-DC38-3516D183F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5249"/>
          </a:xfrm>
        </p:spPr>
        <p:txBody>
          <a:bodyPr/>
          <a:lstStyle/>
          <a:p>
            <a:r>
              <a:rPr lang="nb-NO" b="1"/>
              <a:t>Satsingsområde</a:t>
            </a:r>
            <a:r>
              <a:rPr lang="nb-NO"/>
              <a:t> og økonomiske følgjer</a:t>
            </a:r>
            <a:br>
              <a:rPr lang="nb-NO"/>
            </a:br>
            <a:endParaRPr lang="nn-NO" sz="150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3A4490-0381-858C-21C8-85945F66F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8902"/>
            <a:ext cx="10172176" cy="44324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lvl="1"/>
            <a:r>
              <a:rPr lang="nn-NO" sz="2700"/>
              <a:t>Intern kompetanseutvikling </a:t>
            </a:r>
          </a:p>
          <a:p>
            <a:pPr marL="685800" lvl="2"/>
            <a:r>
              <a:rPr lang="nn-NO" sz="2700"/>
              <a:t>Oppvekstreform – kompetanseløftet </a:t>
            </a:r>
            <a:r>
              <a:rPr lang="nn-NO" sz="2700" err="1"/>
              <a:t>m.m</a:t>
            </a:r>
            <a:endParaRPr lang="nn-NO" sz="2700"/>
          </a:p>
          <a:p>
            <a:pPr marL="285750" lvl="1"/>
            <a:r>
              <a:rPr lang="nn-NO" sz="2700"/>
              <a:t>Utfordringane må løysast med å utvikle gode tiltak lokalt</a:t>
            </a:r>
          </a:p>
          <a:p>
            <a:pPr lvl="1"/>
            <a:r>
              <a:rPr lang="nn-NO" sz="2700"/>
              <a:t>Må styrke tiltaksområdet. Tidleg inn og hjelp lokalt.</a:t>
            </a:r>
          </a:p>
          <a:p>
            <a:pPr lvl="1"/>
            <a:r>
              <a:rPr lang="nb-NO" sz="2700"/>
              <a:t>Hjelpa skal bli gitt </a:t>
            </a:r>
            <a:r>
              <a:rPr lang="nb-NO" sz="2700" err="1"/>
              <a:t>nærast</a:t>
            </a:r>
            <a:r>
              <a:rPr lang="nb-NO" sz="2700"/>
              <a:t> </a:t>
            </a:r>
            <a:r>
              <a:rPr lang="nb-NO" sz="2700" err="1"/>
              <a:t>mogleg</a:t>
            </a:r>
            <a:r>
              <a:rPr lang="nb-NO" sz="2700"/>
              <a:t> familien, og i kommunen.</a:t>
            </a:r>
          </a:p>
          <a:p>
            <a:pPr lvl="1"/>
            <a:r>
              <a:rPr lang="nn-NO" sz="2700"/>
              <a:t>Samstundes må me i større grad jobbe interkommunalt.</a:t>
            </a:r>
          </a:p>
          <a:p>
            <a:pPr lvl="1"/>
            <a:r>
              <a:rPr lang="nn-NO" sz="2700"/>
              <a:t>PPT – ein tettare samarbeidspartnar</a:t>
            </a:r>
          </a:p>
          <a:p>
            <a:pPr lvl="1"/>
            <a:endParaRPr lang="nb-NO" sz="1800"/>
          </a:p>
          <a:p>
            <a:pPr marL="685800" lvl="2"/>
            <a:endParaRPr lang="nn-NO" sz="1600"/>
          </a:p>
        </p:txBody>
      </p:sp>
    </p:spTree>
    <p:extLst>
      <p:ext uri="{BB962C8B-B14F-4D97-AF65-F5344CB8AC3E}">
        <p14:creationId xmlns:p14="http://schemas.microsoft.com/office/powerpoint/2010/main" val="41144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31F4FD-0ECD-5E77-DC38-3516D183F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5249"/>
          </a:xfrm>
        </p:spPr>
        <p:txBody>
          <a:bodyPr/>
          <a:lstStyle/>
          <a:p>
            <a:r>
              <a:rPr lang="nb-NO"/>
              <a:t>Satsingsområde og </a:t>
            </a:r>
            <a:r>
              <a:rPr lang="nb-NO" b="1"/>
              <a:t>økonomiske følgjer</a:t>
            </a:r>
            <a:br>
              <a:rPr lang="nb-NO"/>
            </a:br>
            <a:endParaRPr lang="nn-NO" sz="150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3A4490-0381-858C-21C8-85945F66F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08902"/>
            <a:ext cx="10511223" cy="44324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lvl="1"/>
            <a:r>
              <a:rPr lang="nn-NO" sz="2800"/>
              <a:t>JA</a:t>
            </a:r>
          </a:p>
          <a:p>
            <a:pPr marL="285750" lvl="1"/>
            <a:r>
              <a:rPr lang="nn-NO" sz="2800"/>
              <a:t>Fleire tenester skal utførast</a:t>
            </a:r>
          </a:p>
          <a:p>
            <a:pPr marL="285750" lvl="1"/>
            <a:r>
              <a:rPr lang="nn-NO" sz="2800"/>
              <a:t>Høgare kompetansenivå hjå tilsette = økonomiske følgjer</a:t>
            </a:r>
          </a:p>
          <a:p>
            <a:pPr marL="285750" lvl="1"/>
            <a:r>
              <a:rPr lang="nn-NO" sz="2800"/>
              <a:t>Meir kvalitet og treffsikkerheit rundt diagnosar </a:t>
            </a:r>
          </a:p>
          <a:p>
            <a:pPr marL="0" lvl="1" indent="0">
              <a:buNone/>
            </a:pPr>
            <a:r>
              <a:rPr lang="nn-NO" sz="2800"/>
              <a:t>   = økonomiske følgjer</a:t>
            </a:r>
          </a:p>
          <a:p>
            <a:pPr marL="285750" lvl="1"/>
            <a:r>
              <a:rPr lang="nn-NO" sz="2800"/>
              <a:t>Investeringar gjort i oppvekst har kort levetid </a:t>
            </a:r>
            <a:endParaRPr lang="nb-NO" sz="2400"/>
          </a:p>
          <a:p>
            <a:pPr marL="685800" lvl="2"/>
            <a:endParaRPr lang="nn-NO" sz="1600"/>
          </a:p>
        </p:txBody>
      </p:sp>
    </p:spTree>
    <p:extLst>
      <p:ext uri="{BB962C8B-B14F-4D97-AF65-F5344CB8AC3E}">
        <p14:creationId xmlns:p14="http://schemas.microsoft.com/office/powerpoint/2010/main" val="392214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38699-E628-E6ED-5680-66352D98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REKRUTTERING I FRAMTIDA</a:t>
            </a:r>
            <a:br>
              <a:rPr lang="en-US"/>
            </a:br>
            <a:r>
              <a:rPr lang="nn-NO" sz="1800">
                <a:solidFill>
                  <a:srgbClr val="000000"/>
                </a:solidFill>
              </a:rPr>
              <a:t>Tal søkjarar med HVL som førsteprioritet i år og tal studentar inneverande år. </a:t>
            </a:r>
            <a:br>
              <a:rPr lang="nn-NO" sz="1800">
                <a:solidFill>
                  <a:srgbClr val="000000"/>
                </a:solidFill>
              </a:rPr>
            </a:br>
            <a:r>
              <a:rPr lang="nn-NO" sz="1800">
                <a:solidFill>
                  <a:srgbClr val="000000"/>
                </a:solidFill>
              </a:rPr>
              <a:t>(Tala er oversendt frå praksiskoordinator på HVL, Marie </a:t>
            </a:r>
            <a:r>
              <a:rPr lang="nn-NO" sz="1800" err="1">
                <a:solidFill>
                  <a:srgbClr val="000000"/>
                </a:solidFill>
              </a:rPr>
              <a:t>Gasman</a:t>
            </a:r>
            <a:r>
              <a:rPr lang="nn-NO" sz="1800">
                <a:solidFill>
                  <a:srgbClr val="000000"/>
                </a:solidFill>
              </a:rPr>
              <a:t> Hermansen)</a:t>
            </a:r>
            <a:endParaRPr lang="en-US" sz="1800">
              <a:solidFill>
                <a:srgbClr val="000000"/>
              </a:solidFill>
            </a:endParaRPr>
          </a:p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1B30D6-593E-034B-D4A2-F517A8D84328}"/>
              </a:ext>
            </a:extLst>
          </p:cNvPr>
          <p:cNvSpPr txBox="1"/>
          <p:nvPr/>
        </p:nvSpPr>
        <p:spPr>
          <a:xfrm>
            <a:off x="4724400" y="3200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nn-NO"/>
          </a:p>
          <a:p>
            <a:endParaRPr lang="nn-NO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2439BFE5-BD55-BECC-F2B5-F2F8C3B7FE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720311"/>
              </p:ext>
            </p:extLst>
          </p:nvPr>
        </p:nvGraphicFramePr>
        <p:xfrm>
          <a:off x="531241" y="1970436"/>
          <a:ext cx="10837699" cy="3586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0697">
                  <a:extLst>
                    <a:ext uri="{9D8B030D-6E8A-4147-A177-3AD203B41FA5}">
                      <a16:colId xmlns:a16="http://schemas.microsoft.com/office/drawing/2014/main" val="3809616936"/>
                    </a:ext>
                  </a:extLst>
                </a:gridCol>
                <a:gridCol w="1300912">
                  <a:extLst>
                    <a:ext uri="{9D8B030D-6E8A-4147-A177-3AD203B41FA5}">
                      <a16:colId xmlns:a16="http://schemas.microsoft.com/office/drawing/2014/main" val="1632755961"/>
                    </a:ext>
                  </a:extLst>
                </a:gridCol>
                <a:gridCol w="1535218">
                  <a:extLst>
                    <a:ext uri="{9D8B030D-6E8A-4147-A177-3AD203B41FA5}">
                      <a16:colId xmlns:a16="http://schemas.microsoft.com/office/drawing/2014/main" val="4043303053"/>
                    </a:ext>
                  </a:extLst>
                </a:gridCol>
                <a:gridCol w="1535218">
                  <a:extLst>
                    <a:ext uri="{9D8B030D-6E8A-4147-A177-3AD203B41FA5}">
                      <a16:colId xmlns:a16="http://schemas.microsoft.com/office/drawing/2014/main" val="1832768939"/>
                    </a:ext>
                  </a:extLst>
                </a:gridCol>
                <a:gridCol w="1535218">
                  <a:extLst>
                    <a:ext uri="{9D8B030D-6E8A-4147-A177-3AD203B41FA5}">
                      <a16:colId xmlns:a16="http://schemas.microsoft.com/office/drawing/2014/main" val="3817108941"/>
                    </a:ext>
                  </a:extLst>
                </a:gridCol>
                <a:gridCol w="1535218">
                  <a:extLst>
                    <a:ext uri="{9D8B030D-6E8A-4147-A177-3AD203B41FA5}">
                      <a16:colId xmlns:a16="http://schemas.microsoft.com/office/drawing/2014/main" val="2354625991"/>
                    </a:ext>
                  </a:extLst>
                </a:gridCol>
                <a:gridCol w="1535218">
                  <a:extLst>
                    <a:ext uri="{9D8B030D-6E8A-4147-A177-3AD203B41FA5}">
                      <a16:colId xmlns:a16="http://schemas.microsoft.com/office/drawing/2014/main" val="2293031476"/>
                    </a:ext>
                  </a:extLst>
                </a:gridCol>
              </a:tblGrid>
              <a:tr h="1807873">
                <a:tc>
                  <a:txBody>
                    <a:bodyPr/>
                    <a:lstStyle/>
                    <a:p>
                      <a:r>
                        <a:rPr lang="en-US" sz="1600" err="1">
                          <a:effectLst/>
                        </a:rPr>
                        <a:t>Studium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 err="1">
                          <a:effectLst/>
                        </a:rPr>
                        <a:t>Sogndal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Tal </a:t>
                      </a:r>
                      <a:r>
                        <a:rPr lang="en-US" sz="1600" err="1">
                          <a:effectLst/>
                        </a:rPr>
                        <a:t>søkjarar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r>
                        <a:rPr lang="en-US" sz="1600" err="1">
                          <a:effectLst/>
                        </a:rPr>
                        <a:t>april</a:t>
                      </a:r>
                      <a:r>
                        <a:rPr lang="en-US" sz="1600">
                          <a:effectLst/>
                        </a:rPr>
                        <a:t> 2023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</a:t>
                      </a:r>
                      <a:r>
                        <a:rPr lang="en-US" sz="1600" err="1">
                          <a:effectLst/>
                        </a:rPr>
                        <a:t>førsteval</a:t>
                      </a:r>
                      <a:r>
                        <a:rPr lang="en-US" sz="160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Tal </a:t>
                      </a:r>
                      <a:r>
                        <a:rPr lang="en-US" sz="1600" err="1">
                          <a:effectLst/>
                        </a:rPr>
                        <a:t>studentar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        1. </a:t>
                      </a:r>
                      <a:r>
                        <a:rPr lang="en-US" sz="1600" err="1">
                          <a:effectLst/>
                        </a:rPr>
                        <a:t>år</a:t>
                      </a:r>
                      <a:r>
                        <a:rPr lang="en-US" sz="1600">
                          <a:effectLst/>
                        </a:rPr>
                        <a:t> 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      2022/23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Tal </a:t>
                      </a:r>
                      <a:r>
                        <a:rPr lang="en-US" sz="1600" err="1">
                          <a:effectLst/>
                        </a:rPr>
                        <a:t>studentar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         2. </a:t>
                      </a:r>
                      <a:r>
                        <a:rPr lang="en-US" sz="1600" err="1">
                          <a:effectLst/>
                        </a:rPr>
                        <a:t>år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        2022/23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Tal </a:t>
                      </a:r>
                      <a:r>
                        <a:rPr lang="en-US" sz="1600" err="1">
                          <a:effectLst/>
                        </a:rPr>
                        <a:t>studentar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        3. </a:t>
                      </a:r>
                      <a:r>
                        <a:rPr lang="en-US" sz="1600" err="1">
                          <a:effectLst/>
                        </a:rPr>
                        <a:t>år</a:t>
                      </a:r>
                    </a:p>
                    <a:p>
                      <a:r>
                        <a:rPr lang="en-US" sz="1600">
                          <a:effectLst/>
                        </a:rPr>
                        <a:t>     2022/23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  Tal </a:t>
                      </a:r>
                      <a:r>
                        <a:rPr lang="en-US" sz="1600" err="1">
                          <a:effectLst/>
                        </a:rPr>
                        <a:t>studentar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          4. </a:t>
                      </a:r>
                      <a:r>
                        <a:rPr lang="en-US" sz="1600" err="1">
                          <a:effectLst/>
                        </a:rPr>
                        <a:t>år</a:t>
                      </a:r>
                    </a:p>
                    <a:p>
                      <a:r>
                        <a:rPr lang="en-US" sz="1600">
                          <a:effectLst/>
                        </a:rPr>
                        <a:t>        2022/23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  Tal </a:t>
                      </a:r>
                      <a:r>
                        <a:rPr lang="en-US" sz="1600" err="1">
                          <a:effectLst/>
                        </a:rPr>
                        <a:t>studentar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          5. </a:t>
                      </a:r>
                      <a:r>
                        <a:rPr lang="en-US" sz="1600" err="1">
                          <a:effectLst/>
                        </a:rPr>
                        <a:t>år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       2022/23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439384"/>
                  </a:ext>
                </a:extLst>
              </a:tr>
              <a:tr h="592744">
                <a:tc>
                  <a:txBody>
                    <a:bodyPr/>
                    <a:lstStyle/>
                    <a:p>
                      <a:r>
                        <a:rPr lang="en-US" err="1">
                          <a:effectLst/>
                        </a:rPr>
                        <a:t>Barnehagelærar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72307"/>
                  </a:ext>
                </a:extLst>
              </a:tr>
              <a:tr h="59274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GLU 1.-7. </a:t>
                      </a:r>
                      <a:r>
                        <a:rPr lang="en-US" err="1">
                          <a:effectLst/>
                        </a:rPr>
                        <a:t>trinn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9860737"/>
                  </a:ext>
                </a:extLst>
              </a:tr>
              <a:tr h="592744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GLU 5.-10. </a:t>
                      </a:r>
                      <a:r>
                        <a:rPr lang="en-US" err="1">
                          <a:effectLst/>
                        </a:rPr>
                        <a:t>trinn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24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78777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FF9B03C-ECDE-6B60-CC65-A652FBA4F4C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9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F273-49C4-0AA3-8F8A-941C13D89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Nøkkeltal</a:t>
            </a:r>
            <a:r>
              <a:rPr lang="en-US"/>
              <a:t> </a:t>
            </a:r>
            <a:r>
              <a:rPr lang="en-US" err="1"/>
              <a:t>oppvekst</a:t>
            </a:r>
            <a:r>
              <a:rPr lang="en-US"/>
              <a:t> - </a:t>
            </a:r>
            <a:r>
              <a:rPr lang="en-US" err="1"/>
              <a:t>Telemarksforsking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A550B-460D-C239-F773-4C93F2580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err="1"/>
              <a:t>Høge</a:t>
            </a:r>
            <a:r>
              <a:rPr lang="en-US" sz="2800"/>
              <a:t> </a:t>
            </a:r>
            <a:r>
              <a:rPr lang="en-US" sz="2800" err="1"/>
              <a:t>grunnskulepoeng</a:t>
            </a:r>
            <a:endParaRPr lang="en-US" sz="2800"/>
          </a:p>
          <a:p>
            <a:r>
              <a:rPr lang="en-US" sz="2800" err="1"/>
              <a:t>Nasjonale</a:t>
            </a:r>
            <a:r>
              <a:rPr lang="en-US" sz="2800"/>
              <a:t> </a:t>
            </a:r>
            <a:r>
              <a:rPr lang="en-US" sz="2800" err="1"/>
              <a:t>prøver</a:t>
            </a:r>
            <a:r>
              <a:rPr lang="en-US" sz="2800"/>
              <a:t> - store </a:t>
            </a:r>
            <a:r>
              <a:rPr lang="en-US" sz="2800" err="1"/>
              <a:t>utslag</a:t>
            </a:r>
            <a:r>
              <a:rPr lang="en-US" sz="2800"/>
              <a:t> med </a:t>
            </a:r>
            <a:r>
              <a:rPr lang="en-US" sz="2800" err="1"/>
              <a:t>få</a:t>
            </a:r>
            <a:r>
              <a:rPr lang="en-US" sz="2800"/>
              <a:t> </a:t>
            </a:r>
            <a:r>
              <a:rPr lang="en-US" sz="2800" err="1"/>
              <a:t>elevar</a:t>
            </a:r>
            <a:endParaRPr lang="en-US" sz="2800"/>
          </a:p>
          <a:p>
            <a:r>
              <a:rPr lang="en-US" sz="2800">
                <a:solidFill>
                  <a:schemeClr val="tx2"/>
                </a:solidFill>
              </a:rPr>
              <a:t>Tal barn </a:t>
            </a:r>
            <a:r>
              <a:rPr lang="en-US" sz="2800" err="1">
                <a:solidFill>
                  <a:schemeClr val="tx2"/>
                </a:solidFill>
              </a:rPr>
              <a:t>framover</a:t>
            </a:r>
            <a:r>
              <a:rPr lang="en-US" sz="2800">
                <a:solidFill>
                  <a:schemeClr val="tx2"/>
                </a:solidFill>
              </a:rPr>
              <a:t> </a:t>
            </a:r>
            <a:r>
              <a:rPr lang="en-US" sz="2800" err="1">
                <a:solidFill>
                  <a:schemeClr val="tx2"/>
                </a:solidFill>
              </a:rPr>
              <a:t>usikre</a:t>
            </a:r>
            <a:r>
              <a:rPr lang="en-US" sz="2800">
                <a:solidFill>
                  <a:schemeClr val="tx2"/>
                </a:solidFill>
              </a:rPr>
              <a:t> – </a:t>
            </a:r>
            <a:r>
              <a:rPr lang="en-US" sz="2800" err="1">
                <a:solidFill>
                  <a:schemeClr val="tx2"/>
                </a:solidFill>
              </a:rPr>
              <a:t>fødslar</a:t>
            </a:r>
            <a:r>
              <a:rPr lang="en-US" sz="2800">
                <a:solidFill>
                  <a:schemeClr val="tx2"/>
                </a:solidFill>
              </a:rPr>
              <a:t>/</a:t>
            </a:r>
            <a:r>
              <a:rPr lang="en-US" sz="2800" err="1">
                <a:solidFill>
                  <a:schemeClr val="tx2"/>
                </a:solidFill>
              </a:rPr>
              <a:t>tilflytting</a:t>
            </a:r>
            <a:r>
              <a:rPr lang="en-US" sz="2800">
                <a:solidFill>
                  <a:schemeClr val="tx2"/>
                </a:solidFill>
              </a:rPr>
              <a:t>?</a:t>
            </a:r>
          </a:p>
          <a:p>
            <a:r>
              <a:rPr lang="en-US" sz="2800" err="1">
                <a:solidFill>
                  <a:schemeClr val="tx1"/>
                </a:solidFill>
              </a:rPr>
              <a:t>Årsverkbehov</a:t>
            </a:r>
            <a:r>
              <a:rPr lang="en-US" sz="2800">
                <a:solidFill>
                  <a:schemeClr val="tx1"/>
                </a:solidFill>
              </a:rPr>
              <a:t> </a:t>
            </a:r>
            <a:r>
              <a:rPr lang="en-US" sz="2800" err="1">
                <a:solidFill>
                  <a:schemeClr val="tx1"/>
                </a:solidFill>
              </a:rPr>
              <a:t>skule</a:t>
            </a:r>
            <a:r>
              <a:rPr lang="en-US" sz="2800">
                <a:solidFill>
                  <a:schemeClr val="tx1"/>
                </a:solidFill>
              </a:rPr>
              <a:t>/</a:t>
            </a:r>
            <a:r>
              <a:rPr lang="en-US" sz="2800" err="1">
                <a:solidFill>
                  <a:schemeClr val="tx1"/>
                </a:solidFill>
              </a:rPr>
              <a:t>barnehage</a:t>
            </a:r>
            <a:r>
              <a:rPr lang="en-US" sz="2800">
                <a:solidFill>
                  <a:schemeClr val="tx1"/>
                </a:solidFill>
              </a:rPr>
              <a:t> </a:t>
            </a:r>
            <a:r>
              <a:rPr lang="en-US" sz="2800" err="1">
                <a:solidFill>
                  <a:schemeClr val="tx1"/>
                </a:solidFill>
              </a:rPr>
              <a:t>stabilt</a:t>
            </a:r>
            <a:r>
              <a:rPr lang="en-US" sz="2800">
                <a:solidFill>
                  <a:schemeClr val="tx1"/>
                </a:solidFill>
              </a:rPr>
              <a:t>?</a:t>
            </a:r>
          </a:p>
          <a:p>
            <a:endParaRPr lang="en-US" sz="2800">
              <a:solidFill>
                <a:schemeClr val="tx1"/>
              </a:solidFill>
            </a:endParaRPr>
          </a:p>
          <a:p>
            <a:endParaRPr lang="en-US" sz="2800">
              <a:solidFill>
                <a:schemeClr val="tx1"/>
              </a:solidFill>
            </a:endParaRPr>
          </a:p>
          <a:p>
            <a:endParaRPr lang="en-US" sz="2800">
              <a:solidFill>
                <a:schemeClr val="tx1"/>
              </a:solidFill>
            </a:endParaRPr>
          </a:p>
          <a:p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65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844B-B998-2488-FAC3-F147CD660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2021" y="1341278"/>
            <a:ext cx="9671935" cy="4171534"/>
          </a:xfrm>
        </p:spPr>
        <p:txBody>
          <a:bodyPr/>
          <a:lstStyle/>
          <a:p>
            <a:pPr algn="l"/>
            <a:r>
              <a:rPr lang="nn-NO" dirty="0">
                <a:solidFill>
                  <a:schemeClr val="accent5"/>
                </a:solidFill>
              </a:rPr>
              <a:t>Me gjer oss klare for framtida, men treng:</a:t>
            </a:r>
            <a:br>
              <a:rPr lang="nn-NO" dirty="0">
                <a:solidFill>
                  <a:schemeClr val="accent5"/>
                </a:solidFill>
              </a:rPr>
            </a:br>
            <a:r>
              <a:rPr lang="nn-NO" dirty="0">
                <a:solidFill>
                  <a:schemeClr val="accent5"/>
                </a:solidFill>
              </a:rPr>
              <a:t>   di støtte </a:t>
            </a:r>
            <a:br>
              <a:rPr lang="nn-NO" dirty="0">
                <a:solidFill>
                  <a:schemeClr val="accent5"/>
                </a:solidFill>
              </a:rPr>
            </a:br>
            <a:r>
              <a:rPr lang="nn-NO" dirty="0">
                <a:solidFill>
                  <a:schemeClr val="accent5"/>
                </a:solidFill>
              </a:rPr>
              <a:t>   di anerkjenning </a:t>
            </a:r>
            <a:br>
              <a:rPr lang="nn-NO" dirty="0">
                <a:solidFill>
                  <a:schemeClr val="accent5"/>
                </a:solidFill>
              </a:rPr>
            </a:br>
            <a:r>
              <a:rPr lang="nn-NO" dirty="0">
                <a:solidFill>
                  <a:schemeClr val="accent5"/>
                </a:solidFill>
              </a:rPr>
              <a:t>   og føreseielege rammer</a:t>
            </a:r>
          </a:p>
        </p:txBody>
      </p:sp>
    </p:spTree>
    <p:extLst>
      <p:ext uri="{BB962C8B-B14F-4D97-AF65-F5344CB8AC3E}">
        <p14:creationId xmlns:p14="http://schemas.microsoft.com/office/powerpoint/2010/main" val="761954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02C97E-43FA-A654-3BFC-8E915ADBD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701"/>
          </a:xfrm>
        </p:spPr>
        <p:txBody>
          <a:bodyPr/>
          <a:lstStyle/>
          <a:p>
            <a:r>
              <a:rPr lang="nb-NO" dirty="0"/>
              <a:t>Barnevern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64CB7C-F493-02F1-BE5A-4E6E5004F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302"/>
            <a:ext cx="8596668" cy="4176074"/>
          </a:xfrm>
        </p:spPr>
        <p:txBody>
          <a:bodyPr/>
          <a:lstStyle/>
          <a:p>
            <a:r>
              <a:rPr lang="nb-NO" sz="2000" dirty="0"/>
              <a:t>Store </a:t>
            </a:r>
            <a:r>
              <a:rPr lang="nb-NO" sz="2000" dirty="0" err="1"/>
              <a:t>endringar</a:t>
            </a:r>
            <a:r>
              <a:rPr lang="nb-NO" sz="2000" dirty="0"/>
              <a:t> på barnevernfeltet siste året</a:t>
            </a:r>
          </a:p>
          <a:p>
            <a:r>
              <a:rPr lang="nb-NO" sz="2000" dirty="0"/>
              <a:t>Både gjennom </a:t>
            </a:r>
            <a:r>
              <a:rPr lang="nb-NO" sz="2000" dirty="0" err="1"/>
              <a:t>barnevernsreforma</a:t>
            </a:r>
            <a:r>
              <a:rPr lang="nb-NO" sz="2000" dirty="0"/>
              <a:t>, oftest </a:t>
            </a:r>
            <a:r>
              <a:rPr lang="nb-NO" sz="2000" dirty="0" err="1"/>
              <a:t>klat</a:t>
            </a:r>
            <a:r>
              <a:rPr lang="nb-NO" sz="2000" dirty="0"/>
              <a:t> </a:t>
            </a:r>
            <a:r>
              <a:rPr lang="nb-NO" sz="2000" dirty="0" err="1"/>
              <a:t>oppvekstreforma</a:t>
            </a:r>
            <a:r>
              <a:rPr lang="nb-NO" sz="2000" dirty="0"/>
              <a:t> og ny barnevern lov</a:t>
            </a:r>
          </a:p>
          <a:p>
            <a:r>
              <a:rPr lang="nn-NO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Gjennom ny barnevernlov er ansvaret for </a:t>
            </a:r>
            <a:r>
              <a:rPr lang="nn-NO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utsatte</a:t>
            </a:r>
            <a:r>
              <a:rPr lang="nn-NO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barn, unge og deira familiar løfta fram som eit kommunalt ansvar</a:t>
            </a:r>
            <a:endParaRPr lang="nb-NO" sz="20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nn-NO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Barnevernet ser fram til å bli ein meir integrert del av oppvekstfeltet og har store forventningar kring etablering av kommunalområde for oppvekst. </a:t>
            </a:r>
            <a:endParaRPr lang="nn-NO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n-NO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Den viktigaste planen på området er førebyggande plan. </a:t>
            </a:r>
            <a:endParaRPr lang="nb-NO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nb-NO" sz="2000" dirty="0">
                <a:latin typeface="Arial" panose="020B0604020202020204" pitchFamily="34" charset="0"/>
              </a:rPr>
              <a:t>Klar til handsaming i desember</a:t>
            </a:r>
            <a:endParaRPr lang="nb-NO" sz="2000" dirty="0"/>
          </a:p>
          <a:p>
            <a:pPr marL="0" indent="0">
              <a:buNone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70058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283BB5-2FBF-BED0-3E82-8711F2155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6140"/>
          </a:xfrm>
        </p:spPr>
        <p:txBody>
          <a:bodyPr/>
          <a:lstStyle/>
          <a:p>
            <a:r>
              <a:rPr lang="nb-NO" altLang="nb-NO" b="1" dirty="0"/>
              <a:t>Stab - støtte- og digitalisering - STØDIG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83FF74-EF0B-ADF6-1A72-5DEA70FB4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5740"/>
            <a:ext cx="8596668" cy="5043339"/>
          </a:xfrm>
        </p:spPr>
        <p:txBody>
          <a:bodyPr>
            <a:normAutofit/>
          </a:bodyPr>
          <a:lstStyle/>
          <a:p>
            <a:r>
              <a:rPr lang="nb-NO" altLang="nb-NO" sz="2400" dirty="0"/>
              <a:t>Rigga om etter at Lærdal gjekk ut </a:t>
            </a:r>
          </a:p>
          <a:p>
            <a:r>
              <a:rPr lang="nb-NO" altLang="nb-NO" sz="2400" dirty="0"/>
              <a:t>Kommet godt inn i nye IKT-samarbeidet</a:t>
            </a:r>
          </a:p>
          <a:p>
            <a:r>
              <a:rPr lang="nb-NO" altLang="nb-NO" sz="2400" dirty="0"/>
              <a:t>Mange </a:t>
            </a:r>
            <a:r>
              <a:rPr lang="nb-NO" altLang="nb-NO" sz="2400" dirty="0" err="1"/>
              <a:t>løpande</a:t>
            </a:r>
            <a:r>
              <a:rPr lang="nb-NO" altLang="nb-NO" sz="2400" dirty="0"/>
              <a:t> prosjekt og </a:t>
            </a:r>
            <a:r>
              <a:rPr lang="nb-NO" altLang="nb-NO" sz="2400" dirty="0" err="1"/>
              <a:t>fleire</a:t>
            </a:r>
            <a:r>
              <a:rPr lang="nb-NO" altLang="nb-NO" sz="2400" dirty="0"/>
              <a:t> nye på gang</a:t>
            </a:r>
          </a:p>
          <a:p>
            <a:pPr lvl="1"/>
            <a:r>
              <a:rPr lang="nb-NO" altLang="nb-NO" sz="2000" dirty="0"/>
              <a:t>Felles kontaktsenter</a:t>
            </a:r>
          </a:p>
          <a:p>
            <a:pPr lvl="1"/>
            <a:r>
              <a:rPr lang="nb-NO" altLang="nb-NO" sz="2000" dirty="0" err="1"/>
              <a:t>Informasjonsikkerheit</a:t>
            </a:r>
            <a:r>
              <a:rPr lang="nb-NO" altLang="nb-NO" sz="2000" dirty="0"/>
              <a:t> og personvern</a:t>
            </a:r>
          </a:p>
          <a:p>
            <a:pPr lvl="1"/>
            <a:r>
              <a:rPr lang="nb-NO" altLang="nb-NO" sz="2000" dirty="0"/>
              <a:t>Sak/arkivsystem med stor vekt på e-byggesak</a:t>
            </a:r>
          </a:p>
          <a:p>
            <a:pPr lvl="1"/>
            <a:r>
              <a:rPr lang="nb-NO" altLang="nb-NO" sz="2000" dirty="0"/>
              <a:t>Felles arkivkjerne</a:t>
            </a:r>
          </a:p>
          <a:p>
            <a:pPr lvl="1"/>
            <a:r>
              <a:rPr lang="nb-NO" altLang="nb-NO" sz="2000" dirty="0" err="1"/>
              <a:t>Innbyggarportal</a:t>
            </a:r>
            <a:endParaRPr lang="nb-NO" altLang="nb-NO" sz="2000" dirty="0"/>
          </a:p>
          <a:p>
            <a:pPr lvl="1"/>
            <a:r>
              <a:rPr lang="nb-NO" altLang="nb-NO" sz="2000" dirty="0"/>
              <a:t>Rekrutteringsportal (</a:t>
            </a:r>
            <a:r>
              <a:rPr lang="nb-NO" altLang="nb-NO" sz="2000" dirty="0" err="1"/>
              <a:t>søkjeportal</a:t>
            </a:r>
            <a:r>
              <a:rPr lang="nb-NO" altLang="nb-NO" sz="2000" dirty="0"/>
              <a:t>)</a:t>
            </a:r>
          </a:p>
          <a:p>
            <a:pPr lvl="1"/>
            <a:r>
              <a:rPr lang="nb-NO" altLang="nb-NO" sz="2000" dirty="0"/>
              <a:t>Personalmelding</a:t>
            </a:r>
          </a:p>
          <a:p>
            <a:pPr marL="358775" lvl="1">
              <a:tabLst>
                <a:tab pos="358775" algn="l"/>
              </a:tabLst>
            </a:pPr>
            <a:r>
              <a:rPr lang="nb-NO" altLang="nb-NO" sz="2400" dirty="0"/>
              <a:t>Valg</a:t>
            </a:r>
          </a:p>
          <a:p>
            <a:pPr marL="457200" lvl="1" indent="0">
              <a:buNone/>
            </a:pPr>
            <a:endParaRPr lang="nb-NO" altLang="nb-NO" dirty="0"/>
          </a:p>
          <a:p>
            <a:endParaRPr lang="nb-NO" alt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7679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AD2D0-EA77-1DD5-334E-4150EACD8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Kultur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9EA8A3-5BDA-B13B-F00D-9AC62CC3A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7929"/>
            <a:ext cx="8596668" cy="3880773"/>
          </a:xfrm>
        </p:spPr>
        <p:txBody>
          <a:bodyPr>
            <a:normAutofit/>
          </a:bodyPr>
          <a:lstStyle/>
          <a:p>
            <a:r>
              <a:rPr lang="nb-NO" dirty="0"/>
              <a:t>Ny Kulturlov av 2007 på </a:t>
            </a:r>
            <a:r>
              <a:rPr lang="nb-NO" dirty="0" err="1"/>
              <a:t>høyring</a:t>
            </a:r>
            <a:r>
              <a:rPr lang="nb-NO" dirty="0"/>
              <a:t> </a:t>
            </a:r>
            <a:r>
              <a:rPr lang="nb-NO" dirty="0" err="1"/>
              <a:t>no</a:t>
            </a:r>
            <a:endParaRPr lang="nb-NO" dirty="0"/>
          </a:p>
          <a:p>
            <a:pPr marL="0" indent="0">
              <a:buNone/>
            </a:pPr>
            <a:r>
              <a:rPr lang="nb-NO" dirty="0">
                <a:hlinkClick r:id="rId2"/>
              </a:rPr>
              <a:t>Kulturloven sendes på høring i dag - regjeringen.no</a:t>
            </a:r>
            <a:endParaRPr lang="nb-NO" dirty="0"/>
          </a:p>
          <a:p>
            <a:r>
              <a:rPr lang="nb-NO" dirty="0"/>
              <a:t>«Regional plan for kultur 2023-2035: «Kultur bygger samfunn»</a:t>
            </a:r>
          </a:p>
          <a:p>
            <a:pPr marL="0" indent="0">
              <a:buNone/>
            </a:pPr>
            <a:r>
              <a:rPr lang="nb-NO" dirty="0">
                <a:hlinkClick r:id="rId3"/>
              </a:rPr>
              <a:t>230322-regional-plan-for-kultur.pdf (vestlandfylke.no)</a:t>
            </a:r>
            <a:endParaRPr lang="nb-NO" dirty="0"/>
          </a:p>
          <a:p>
            <a:r>
              <a:rPr lang="nb-NO" dirty="0"/>
              <a:t>Norsk Kulturforum</a:t>
            </a:r>
            <a:r>
              <a:rPr lang="nb-NO" b="0" i="0" dirty="0">
                <a:solidFill>
                  <a:srgbClr val="222222"/>
                </a:solidFill>
                <a:effectLst/>
                <a:latin typeface="Sohne"/>
              </a:rPr>
              <a:t> (NOKU) er interesse- og kompetanseorganisasjonen for kultursektoren i kommuner og fylkeskommuner over hele landet. NOKU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Sohne"/>
              </a:rPr>
              <a:t>samlar</a:t>
            </a:r>
            <a:r>
              <a:rPr lang="nb-NO" b="0" i="0" dirty="0">
                <a:solidFill>
                  <a:srgbClr val="222222"/>
                </a:solidFill>
                <a:effectLst/>
                <a:latin typeface="Sohne"/>
              </a:rPr>
              <a:t> og deler kunnskap og </a:t>
            </a:r>
            <a:r>
              <a:rPr lang="nb-NO" b="0" i="0" dirty="0" err="1">
                <a:solidFill>
                  <a:srgbClr val="222222"/>
                </a:solidFill>
                <a:effectLst/>
                <a:latin typeface="Sohne"/>
              </a:rPr>
              <a:t>erfaringar</a:t>
            </a:r>
            <a:r>
              <a:rPr lang="nb-NO" b="0" i="0" dirty="0">
                <a:solidFill>
                  <a:srgbClr val="222222"/>
                </a:solidFill>
                <a:effectLst/>
                <a:latin typeface="Sohne"/>
              </a:rPr>
              <a:t> for å styrke den lokale kultursektoren.</a:t>
            </a:r>
            <a:endParaRPr lang="nb-NO" dirty="0"/>
          </a:p>
          <a:p>
            <a:r>
              <a:rPr lang="nb-NO" dirty="0"/>
              <a:t>Rapport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err="1"/>
              <a:t>Telemarkforkning</a:t>
            </a:r>
            <a:r>
              <a:rPr lang="nb-NO" dirty="0"/>
              <a:t> om kultur og kulturpolitikk</a:t>
            </a:r>
          </a:p>
          <a:p>
            <a:r>
              <a:rPr lang="nb-NO" sz="1800" b="0" i="1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Meld. St. 18 (2020–2021), Oppleve, skape, dele. </a:t>
            </a:r>
          </a:p>
          <a:p>
            <a:pPr marL="0" indent="0">
              <a:buNone/>
            </a:pPr>
            <a:r>
              <a:rPr lang="nb-NO" sz="1800" b="0" i="1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Kunst og kultur for, med og av barn og unge.</a:t>
            </a:r>
          </a:p>
          <a:p>
            <a:pPr marL="0" indent="0">
              <a:buNone/>
            </a:pPr>
            <a:endParaRPr lang="nb-NO" sz="1800" b="0" i="1" u="none" strike="noStrike" baseline="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nb-NO" sz="1800" b="0" i="1" u="none" strike="noStrike" baseline="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n-NO" dirty="0"/>
          </a:p>
        </p:txBody>
      </p:sp>
      <p:pic>
        <p:nvPicPr>
          <p:cNvPr id="5" name="Bilde 4" descr="Et bilde som inneholder tekst, Font, grafisk design, Grafikk&#10;&#10;Automatisk generert beskrivelse">
            <a:extLst>
              <a:ext uri="{FF2B5EF4-FFF2-40B4-BE49-F238E27FC236}">
                <a16:creationId xmlns:a16="http://schemas.microsoft.com/office/drawing/2014/main" id="{4C44B7B5-1797-23E6-20F6-35F8A7DAB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3190" y="4119239"/>
            <a:ext cx="3223021" cy="205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7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208635-A496-6DE2-493C-C7089BE36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Regional plan for kultur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98BEDF-E091-53C0-64F1-35DBD2F4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780" y="1468131"/>
            <a:ext cx="8596668" cy="4160312"/>
          </a:xfrm>
        </p:spPr>
        <p:txBody>
          <a:bodyPr>
            <a:normAutofit fontScale="92500"/>
          </a:bodyPr>
          <a:lstStyle/>
          <a:p>
            <a:pPr algn="l"/>
            <a:r>
              <a:rPr lang="nn-NO" dirty="0"/>
              <a:t>Kultur er eit lovpålagt ansvarsområde i både fylkeskommunen og i kommunane. Å styrke kulturen si rolle i Vestland inneber at ein samla kommunesektor set kultur fram som tema i eiga planlegging. Det er naturleg at det er samanheng mellom regionale prioriteringar, slik det kjem til uttrykk i denne planen, og prioriteringane som følger av kommunale planar.</a:t>
            </a:r>
            <a:endParaRPr lang="nb-NO" sz="1800" b="0" i="0" u="none" strike="noStrike" baseline="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nn-NO" sz="1800" b="0" i="1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Korleis kan vi sette kultur på dagsorden i kommunen vår?  </a:t>
            </a:r>
          </a:p>
          <a:p>
            <a:r>
              <a:rPr lang="nn-NO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Samfunnsdelen legg vekt på folkehelse…kultur jobbar med folkehelse og medisinen er KULTUR</a:t>
            </a:r>
            <a:r>
              <a:rPr lang="nn-NO" sz="1800" b="0" i="0" u="none" strike="noStrike" baseline="0">
                <a:solidFill>
                  <a:srgbClr val="000000"/>
                </a:solidFill>
                <a:latin typeface="Roboto" panose="02000000000000000000" pitchFamily="2" charset="0"/>
              </a:rPr>
              <a:t>. </a:t>
            </a:r>
            <a:endParaRPr lang="nn-NO" sz="1800" b="0" i="0" u="none" strike="noStrike" baseline="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nn-NO" sz="1800" b="0" i="1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Korleis kan vi bruke den nye regionale kulturplanen for å løfte kulturlivet i kommunen? Kultur bygger samfunn -regional plan for kultur 2023–2035. Ein plan for heile Vestland</a:t>
            </a:r>
            <a:endParaRPr lang="nn-NO" sz="1800" b="0" i="0" u="none" strike="noStrike" baseline="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nn-NO" sz="1800" b="0" i="1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Korleis kan vi bruke regional plan for kultur i kommunen sitt arbeid med kulturplanlegging</a:t>
            </a:r>
            <a:endParaRPr lang="nn-NO" sz="1800" b="0" i="0" u="none" strike="noStrike" baseline="0" dirty="0">
              <a:solidFill>
                <a:srgbClr val="000000"/>
              </a:solidFill>
              <a:latin typeface="Roboto" panose="02000000000000000000" pitchFamily="2" charset="0"/>
            </a:endParaRPr>
          </a:p>
          <a:p>
            <a:r>
              <a:rPr lang="nn-NO" sz="1800" b="0" i="1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  <a:t>Korleis planlegge godt for det lokale kulturlivet?</a:t>
            </a:r>
            <a:endParaRPr lang="nn-NO" sz="1800" b="0" i="0" u="none" strike="noStrike" baseline="0" dirty="0">
              <a:solidFill>
                <a:srgbClr val="000000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24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5EF27A-BF07-B724-2E24-6B04D39BF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Kultur i Aurland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B5D243-A107-B944-2A5D-5E16E2267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796605"/>
            <a:ext cx="4184035" cy="3880772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Bibliotek</a:t>
            </a:r>
          </a:p>
          <a:p>
            <a:r>
              <a:rPr lang="nb-NO" dirty="0"/>
              <a:t>Kulturskulen</a:t>
            </a:r>
          </a:p>
          <a:p>
            <a:r>
              <a:rPr lang="nb-NO" dirty="0"/>
              <a:t>Fritidsklubb</a:t>
            </a:r>
          </a:p>
          <a:p>
            <a:r>
              <a:rPr lang="nb-NO" dirty="0"/>
              <a:t>Kulturarv</a:t>
            </a:r>
          </a:p>
          <a:p>
            <a:r>
              <a:rPr lang="nb-NO" dirty="0"/>
              <a:t>Galleri Vinjum</a:t>
            </a:r>
          </a:p>
          <a:p>
            <a:r>
              <a:rPr lang="nb-NO" dirty="0" err="1"/>
              <a:t>Tilskotsordningar</a:t>
            </a:r>
            <a:endParaRPr lang="nb-NO" dirty="0"/>
          </a:p>
          <a:p>
            <a:r>
              <a:rPr lang="nb-NO" dirty="0"/>
              <a:t>Den kulturelle spaserstokken</a:t>
            </a:r>
          </a:p>
          <a:p>
            <a:r>
              <a:rPr lang="nb-NO" dirty="0"/>
              <a:t>Den kulturelle skulesekken </a:t>
            </a:r>
          </a:p>
          <a:p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8436BC2-597E-D778-1F6C-C27831E777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Arrangement</a:t>
            </a:r>
          </a:p>
          <a:p>
            <a:r>
              <a:rPr lang="nb-NO" dirty="0"/>
              <a:t>Frivillige lag og </a:t>
            </a:r>
            <a:r>
              <a:rPr lang="nb-NO" dirty="0" err="1"/>
              <a:t>organisasjonar</a:t>
            </a:r>
            <a:endParaRPr lang="nb-NO" dirty="0"/>
          </a:p>
          <a:p>
            <a:r>
              <a:rPr lang="nb-NO" dirty="0"/>
              <a:t>Ungdomsrådet</a:t>
            </a:r>
          </a:p>
          <a:p>
            <a:r>
              <a:rPr lang="nb-NO" dirty="0" err="1"/>
              <a:t>Kulturmidlar</a:t>
            </a:r>
            <a:endParaRPr lang="nb-NO" dirty="0"/>
          </a:p>
          <a:p>
            <a:r>
              <a:rPr lang="nb-NO" dirty="0"/>
              <a:t>Sti og løypeplan</a:t>
            </a:r>
          </a:p>
          <a:p>
            <a:r>
              <a:rPr lang="nb-NO" dirty="0" err="1"/>
              <a:t>Namnenemnda</a:t>
            </a:r>
            <a:endParaRPr lang="nb-NO" dirty="0"/>
          </a:p>
          <a:p>
            <a:r>
              <a:rPr lang="nb-NO" dirty="0"/>
              <a:t>Aurlandsmarsjen</a:t>
            </a:r>
          </a:p>
          <a:p>
            <a:r>
              <a:rPr lang="nb-NO" dirty="0"/>
              <a:t>Nynorske </a:t>
            </a:r>
            <a:r>
              <a:rPr lang="nb-NO" dirty="0" err="1"/>
              <a:t>Litteraturdagar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423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/>
              <a:t>Oppvekst i dag</a:t>
            </a:r>
            <a:br>
              <a:rPr lang="nb-NO"/>
            </a:br>
            <a:r>
              <a:rPr lang="nb-NO"/>
              <a:t>Endring for i </a:t>
            </a:r>
            <a:r>
              <a:rPr lang="nb-NO" err="1"/>
              <a:t>morgon</a:t>
            </a:r>
            <a:endParaRPr lang="nn-NO" sz="1500" err="1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3" y="1930400"/>
            <a:ext cx="10634513" cy="45767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400" b="1" dirty="0" err="1"/>
              <a:t>Mykje</a:t>
            </a:r>
            <a:r>
              <a:rPr lang="nb-NO" sz="2400" b="1" dirty="0"/>
              <a:t> er på gang </a:t>
            </a:r>
            <a:r>
              <a:rPr lang="nb-NO" sz="2400" b="1" dirty="0">
                <a:sym typeface="Wingdings" panose="05000000000000000000" pitchFamily="2" charset="2"/>
              </a:rPr>
              <a:t></a:t>
            </a:r>
            <a:endParaRPr lang="nb-NO" sz="2400" b="1" dirty="0"/>
          </a:p>
          <a:p>
            <a:pPr lvl="1"/>
            <a:r>
              <a:rPr lang="nb-NO" sz="2600" dirty="0"/>
              <a:t>Implementering av rammeplan i BH </a:t>
            </a:r>
            <a:r>
              <a:rPr lang="nb-NO" sz="2600" dirty="0" err="1"/>
              <a:t>frå</a:t>
            </a:r>
            <a:r>
              <a:rPr lang="nb-NO" sz="2600" dirty="0"/>
              <a:t> 2022, rammeplan SFO </a:t>
            </a:r>
            <a:r>
              <a:rPr lang="nb-NO" sz="2600" dirty="0" err="1"/>
              <a:t>frå</a:t>
            </a:r>
            <a:r>
              <a:rPr lang="nb-NO" sz="2600" dirty="0"/>
              <a:t> 2022 og læreplan i </a:t>
            </a:r>
            <a:r>
              <a:rPr lang="nb-NO" sz="2600" dirty="0" err="1"/>
              <a:t>skulen</a:t>
            </a:r>
            <a:r>
              <a:rPr lang="nb-NO" sz="2600" dirty="0"/>
              <a:t> </a:t>
            </a:r>
            <a:r>
              <a:rPr lang="nb-NO" sz="2600" dirty="0" err="1"/>
              <a:t>frå</a:t>
            </a:r>
            <a:r>
              <a:rPr lang="nb-NO" sz="2600" dirty="0"/>
              <a:t> 2020</a:t>
            </a:r>
          </a:p>
          <a:p>
            <a:pPr lvl="1"/>
            <a:r>
              <a:rPr lang="nb-NO" sz="2600" dirty="0"/>
              <a:t>Programplan - «System for styrka læring» i regi av Sogn regionråd (2022 – 2030)</a:t>
            </a:r>
          </a:p>
          <a:p>
            <a:pPr lvl="1"/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sz="1800" dirty="0"/>
          </a:p>
          <a:p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245" y="6041362"/>
            <a:ext cx="562656" cy="72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26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/>
              <a:t>Oppvekst i dag</a:t>
            </a:r>
            <a:br>
              <a:rPr lang="nb-NO"/>
            </a:br>
            <a:r>
              <a:rPr lang="nb-NO"/>
              <a:t>Endring for i </a:t>
            </a:r>
            <a:r>
              <a:rPr lang="nb-NO" err="1"/>
              <a:t>morgon</a:t>
            </a:r>
            <a:endParaRPr lang="nn-NO" sz="1500" err="1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3" y="1930400"/>
            <a:ext cx="10634513" cy="45767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400" b="1" err="1"/>
              <a:t>Mykje</a:t>
            </a:r>
            <a:r>
              <a:rPr lang="nb-NO" sz="2400" b="1"/>
              <a:t> er på gang </a:t>
            </a:r>
            <a:r>
              <a:rPr lang="nb-NO" sz="2400" b="1">
                <a:sym typeface="Wingdings" panose="05000000000000000000" pitchFamily="2" charset="2"/>
              </a:rPr>
              <a:t></a:t>
            </a:r>
            <a:endParaRPr lang="nb-NO" sz="2400" b="1"/>
          </a:p>
          <a:p>
            <a:pPr lvl="1"/>
            <a:r>
              <a:rPr lang="nb-NO" sz="2600"/>
              <a:t>14 </a:t>
            </a:r>
            <a:r>
              <a:rPr lang="nb-NO" sz="2600" err="1"/>
              <a:t>gjeldande</a:t>
            </a:r>
            <a:r>
              <a:rPr lang="nb-NO" sz="2600"/>
              <a:t> lover knytt til oppvekst er endra og som oppvekst må ta omsyn til.</a:t>
            </a:r>
          </a:p>
          <a:p>
            <a:pPr lvl="2"/>
            <a:r>
              <a:rPr lang="nb-NO" sz="2200"/>
              <a:t>Prosjekt for «</a:t>
            </a:r>
            <a:r>
              <a:rPr lang="nb-NO" sz="2200" err="1"/>
              <a:t>førebyggjande</a:t>
            </a:r>
            <a:r>
              <a:rPr lang="nb-NO" sz="2200"/>
              <a:t> plan – barn og unge» er under arbeid (startgropa)</a:t>
            </a:r>
          </a:p>
          <a:p>
            <a:pPr lvl="2"/>
            <a:r>
              <a:rPr lang="nb-NO" sz="2200"/>
              <a:t> Mål: samla </a:t>
            </a:r>
            <a:r>
              <a:rPr lang="nb-NO" sz="2200" err="1"/>
              <a:t>tilbod</a:t>
            </a:r>
            <a:r>
              <a:rPr lang="nb-NO" sz="2200"/>
              <a:t> skal </a:t>
            </a:r>
            <a:r>
              <a:rPr lang="nb-NO" sz="2200" err="1"/>
              <a:t>gjevast</a:t>
            </a:r>
            <a:r>
              <a:rPr lang="nb-NO" sz="2200"/>
              <a:t> så nært </a:t>
            </a:r>
            <a:r>
              <a:rPr lang="nb-NO" sz="2200" err="1"/>
              <a:t>tenestemottakar</a:t>
            </a:r>
            <a:r>
              <a:rPr lang="nb-NO" sz="2200"/>
              <a:t> som </a:t>
            </a:r>
            <a:r>
              <a:rPr lang="nb-NO" sz="2200" err="1"/>
              <a:t>mogleg</a:t>
            </a:r>
            <a:r>
              <a:rPr lang="nb-NO" sz="2200"/>
              <a:t> i kommunen</a:t>
            </a:r>
          </a:p>
          <a:p>
            <a:pPr lvl="1"/>
            <a:endParaRPr lang="nb-NO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sz="1800"/>
          </a:p>
          <a:p>
            <a:endParaRPr lang="nn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245" y="6041362"/>
            <a:ext cx="562656" cy="72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1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/>
              <a:t>Oppvekst i dag</a:t>
            </a:r>
            <a:br>
              <a:rPr lang="nb-NO"/>
            </a:br>
            <a:r>
              <a:rPr lang="nb-NO"/>
              <a:t>Endring for i </a:t>
            </a:r>
            <a:r>
              <a:rPr lang="nb-NO" err="1"/>
              <a:t>morgon</a:t>
            </a:r>
            <a:endParaRPr lang="nn-NO" sz="1500" err="1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3" y="1930400"/>
            <a:ext cx="10634513" cy="45767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400" b="1" dirty="0" err="1"/>
              <a:t>Mykje</a:t>
            </a:r>
            <a:r>
              <a:rPr lang="nb-NO" sz="2400" b="1" dirty="0"/>
              <a:t> er på gang </a:t>
            </a:r>
            <a:r>
              <a:rPr lang="nb-NO" sz="2400" b="1" dirty="0">
                <a:sym typeface="Wingdings" panose="05000000000000000000" pitchFamily="2" charset="2"/>
              </a:rPr>
              <a:t></a:t>
            </a:r>
            <a:endParaRPr lang="nb-NO" sz="2400" b="1" dirty="0"/>
          </a:p>
          <a:p>
            <a:pPr lvl="1"/>
            <a:r>
              <a:rPr lang="nb-NO" sz="2600" dirty="0"/>
              <a:t>Omstillingsprosjektet - JA</a:t>
            </a:r>
          </a:p>
          <a:p>
            <a:pPr lvl="2"/>
            <a:r>
              <a:rPr lang="nb-NO" sz="2400" dirty="0" err="1"/>
              <a:t>Omfattande</a:t>
            </a:r>
            <a:endParaRPr lang="nb-NO" sz="2400" dirty="0"/>
          </a:p>
          <a:p>
            <a:pPr lvl="2"/>
            <a:r>
              <a:rPr lang="nb-NO" sz="2400" dirty="0"/>
              <a:t>Pr. i dag </a:t>
            </a:r>
            <a:r>
              <a:rPr lang="nb-NO" sz="2400" dirty="0" err="1"/>
              <a:t>utfordrande</a:t>
            </a:r>
            <a:r>
              <a:rPr lang="nb-NO" sz="2400" dirty="0"/>
              <a:t> å sjå kor </a:t>
            </a:r>
            <a:r>
              <a:rPr lang="nb-NO" sz="2400" dirty="0" err="1"/>
              <a:t>me</a:t>
            </a:r>
            <a:r>
              <a:rPr lang="nb-NO" sz="2400" dirty="0"/>
              <a:t> </a:t>
            </a:r>
            <a:r>
              <a:rPr lang="nb-NO" sz="2400" dirty="0" err="1"/>
              <a:t>endar</a:t>
            </a:r>
            <a:endParaRPr lang="nb-NO" sz="2400" dirty="0"/>
          </a:p>
          <a:p>
            <a:pPr lvl="2"/>
            <a:r>
              <a:rPr lang="nb-NO" sz="2400"/>
              <a:t>Ønskje</a:t>
            </a:r>
            <a:r>
              <a:rPr lang="nb-NO" sz="2400" dirty="0"/>
              <a:t> - gjennomarbeidd og gjennomtenkt</a:t>
            </a:r>
          </a:p>
          <a:p>
            <a:pPr lvl="1"/>
            <a:r>
              <a:rPr lang="nb-NO" sz="2600" dirty="0"/>
              <a:t>Må til på grunn av personal- og kompetansetilgang</a:t>
            </a: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sz="1800" dirty="0"/>
          </a:p>
          <a:p>
            <a:endParaRPr lang="nn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245" y="6041362"/>
            <a:ext cx="562656" cy="72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85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Oppvekst i dag</a:t>
            </a:r>
            <a:br>
              <a:rPr lang="nb-NO"/>
            </a:br>
            <a:r>
              <a:rPr lang="nb-NO"/>
              <a:t>Endring for i </a:t>
            </a:r>
            <a:r>
              <a:rPr lang="nb-NO" err="1"/>
              <a:t>morgon</a:t>
            </a:r>
            <a:endParaRPr lang="nn-NO" sz="1500" err="1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2218078"/>
            <a:ext cx="9833129" cy="34121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400"/>
              <a:t>Mangel på arbeidskraft og mangel på kompetanse</a:t>
            </a:r>
          </a:p>
          <a:p>
            <a:r>
              <a:rPr lang="nn-NO" sz="2400">
                <a:sym typeface="Wingdings" panose="05000000000000000000" pitchFamily="2" charset="2"/>
              </a:rPr>
              <a:t>Dagleg drift stel tid til lokal kompetanseutvikling</a:t>
            </a:r>
            <a:endParaRPr lang="nn-NO" sz="2400"/>
          </a:p>
          <a:p>
            <a:r>
              <a:rPr lang="nn-NO" sz="2400"/>
              <a:t>God bygningsmasse. Leikeplasstilhøva har utfordringar</a:t>
            </a:r>
          </a:p>
          <a:p>
            <a:r>
              <a:rPr lang="nn-NO" sz="2400"/>
              <a:t>Ti</a:t>
            </a:r>
            <a:r>
              <a:rPr lang="nn-NO" sz="2400">
                <a:solidFill>
                  <a:schemeClr val="tx1"/>
                </a:solidFill>
              </a:rPr>
              <a:t>dleg innsats og TPO – har utfordringar</a:t>
            </a:r>
          </a:p>
          <a:p>
            <a:r>
              <a:rPr lang="nn-NO" sz="2400">
                <a:solidFill>
                  <a:schemeClr val="tx1"/>
                </a:solidFill>
              </a:rPr>
              <a:t>Samarbeid på tvers fungerer – men, </a:t>
            </a:r>
            <a:r>
              <a:rPr lang="nn-NO" sz="2400" i="1">
                <a:solidFill>
                  <a:schemeClr val="tx1"/>
                </a:solidFill>
              </a:rPr>
              <a:t>kan </a:t>
            </a:r>
            <a:r>
              <a:rPr lang="nn-NO" sz="2400">
                <a:solidFill>
                  <a:schemeClr val="tx1"/>
                </a:solidFill>
              </a:rPr>
              <a:t>bli betre. </a:t>
            </a:r>
            <a:br>
              <a:rPr lang="nn-NO" sz="2400">
                <a:solidFill>
                  <a:schemeClr val="tx1"/>
                </a:solidFill>
              </a:rPr>
            </a:br>
            <a:r>
              <a:rPr lang="nn-NO" sz="2400">
                <a:solidFill>
                  <a:schemeClr val="tx1"/>
                </a:solidFill>
              </a:rPr>
              <a:t>Krev tid og møteplassar</a:t>
            </a:r>
            <a:endParaRPr lang="nn-NO">
              <a:solidFill>
                <a:schemeClr val="tx1"/>
              </a:solidFill>
            </a:endParaRPr>
          </a:p>
          <a:p>
            <a:pPr>
              <a:buFont typeface="Calibri" charset="2"/>
              <a:buChar char="-"/>
            </a:pPr>
            <a:endParaRPr lang="nn-NO" sz="2400">
              <a:solidFill>
                <a:schemeClr val="tx1"/>
              </a:solidFill>
            </a:endParaRPr>
          </a:p>
          <a:p>
            <a:endParaRPr lang="nn-NO" sz="2400">
              <a:solidFill>
                <a:srgbClr val="FF0000"/>
              </a:solidFill>
            </a:endParaRPr>
          </a:p>
          <a:p>
            <a:pPr marL="342900" indent="-342900"/>
            <a:endParaRPr lang="nb-NO" sz="2400"/>
          </a:p>
          <a:p>
            <a:endParaRPr lang="nn-NO"/>
          </a:p>
          <a:p>
            <a:pPr>
              <a:buFont typeface="Arial" panose="020B0604020202020204" pitchFamily="34" charset="0"/>
              <a:buChar char="•"/>
            </a:pPr>
            <a:endParaRPr lang="nn-NO"/>
          </a:p>
          <a:p>
            <a:endParaRPr lang="nn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245" y="6041362"/>
            <a:ext cx="562656" cy="72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6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Oppvekst i dag</a:t>
            </a:r>
            <a:br>
              <a:rPr lang="nb-NO"/>
            </a:br>
            <a:r>
              <a:rPr lang="nb-NO" b="1"/>
              <a:t>Endring for i </a:t>
            </a:r>
            <a:r>
              <a:rPr lang="nb-NO" b="1" err="1"/>
              <a:t>morgon</a:t>
            </a:r>
            <a:endParaRPr lang="nn-NO" sz="1500" b="1" err="1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3" y="2367146"/>
            <a:ext cx="10752667" cy="38812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z="2800"/>
              <a:t>Endring av samfunnsstruktur – nye behov inn i gammal modell</a:t>
            </a:r>
          </a:p>
          <a:p>
            <a:r>
              <a:rPr lang="nb-NO" sz="2800"/>
              <a:t>Treng nye </a:t>
            </a:r>
            <a:r>
              <a:rPr lang="nb-NO" sz="2800" err="1"/>
              <a:t>modellar</a:t>
            </a:r>
            <a:endParaRPr lang="nb-NO" sz="2800"/>
          </a:p>
          <a:p>
            <a:pPr lvl="1"/>
            <a:r>
              <a:rPr lang="nb-NO" sz="2400" err="1"/>
              <a:t>Fleire</a:t>
            </a:r>
            <a:r>
              <a:rPr lang="nb-NO" sz="2400"/>
              <a:t> yrkesgrupper i oppvekst</a:t>
            </a:r>
          </a:p>
          <a:p>
            <a:pPr lvl="1"/>
            <a:r>
              <a:rPr lang="nb-NO" sz="2400"/>
              <a:t>Andre </a:t>
            </a:r>
            <a:r>
              <a:rPr lang="nb-NO" sz="2400" err="1"/>
              <a:t>typar</a:t>
            </a:r>
            <a:r>
              <a:rPr lang="nb-NO" sz="2400"/>
              <a:t> opplæringsmateriell</a:t>
            </a:r>
          </a:p>
          <a:p>
            <a:pPr lvl="1"/>
            <a:r>
              <a:rPr lang="nb-NO" sz="2400"/>
              <a:t>Alternativ </a:t>
            </a:r>
            <a:r>
              <a:rPr lang="nb-NO" sz="2400" err="1"/>
              <a:t>skulekvardag</a:t>
            </a:r>
            <a:r>
              <a:rPr lang="nb-NO" sz="2400"/>
              <a:t>/Alternativ </a:t>
            </a:r>
            <a:r>
              <a:rPr lang="nb-NO" sz="2400" err="1"/>
              <a:t>opplæringsarena</a:t>
            </a:r>
            <a:endParaRPr lang="nb-NO" sz="2400"/>
          </a:p>
          <a:p>
            <a:r>
              <a:rPr lang="nb-NO" sz="2800"/>
              <a:t>Inkludering = stor kostnadsramme</a:t>
            </a:r>
          </a:p>
          <a:p>
            <a:endParaRPr lang="nb-NO"/>
          </a:p>
          <a:p>
            <a:endParaRPr lang="nb-NO" sz="2800"/>
          </a:p>
          <a:p>
            <a:endParaRPr lang="nb-NO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sz="1800"/>
          </a:p>
          <a:p>
            <a:endParaRPr lang="nn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0245" y="6041362"/>
            <a:ext cx="562656" cy="72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91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mal 2015.pot" id="{71829B77-D90B-4447-BC8A-2DE85867EA86}" vid="{17695EE1-0B8F-41A6-880A-00FA90E779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 2015</Template>
  <TotalTime>45</TotalTime>
  <Words>1134</Words>
  <Application>Microsoft Office PowerPoint</Application>
  <PresentationFormat>Widescreen</PresentationFormat>
  <Paragraphs>181</Paragraphs>
  <Slides>18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5" baseType="lpstr">
      <vt:lpstr>Arial</vt:lpstr>
      <vt:lpstr>Calibri</vt:lpstr>
      <vt:lpstr>Roboto</vt:lpstr>
      <vt:lpstr>Sohne</vt:lpstr>
      <vt:lpstr>Trebuchet MS</vt:lpstr>
      <vt:lpstr>Wingdings 3</vt:lpstr>
      <vt:lpstr>Fasett</vt:lpstr>
      <vt:lpstr> Økonomiplanseminar </vt:lpstr>
      <vt:lpstr>Kultur</vt:lpstr>
      <vt:lpstr>Regional plan for kultur</vt:lpstr>
      <vt:lpstr>Kultur i Aurland</vt:lpstr>
      <vt:lpstr>Oppvekst i dag Endring for i morgon</vt:lpstr>
      <vt:lpstr>Oppvekst i dag Endring for i morgon</vt:lpstr>
      <vt:lpstr>Oppvekst i dag Endring for i morgon</vt:lpstr>
      <vt:lpstr>Oppvekst i dag Endring for i morgon</vt:lpstr>
      <vt:lpstr>Oppvekst i dag Endring for i morgon</vt:lpstr>
      <vt:lpstr>Påverknadsfaktorar i økonomiplan-perioden </vt:lpstr>
      <vt:lpstr>Satsingsområde og økonomiske følgjer </vt:lpstr>
      <vt:lpstr>Satsingsområde og økonomiske følgjer </vt:lpstr>
      <vt:lpstr>Satsingsområde og økonomiske følgjer </vt:lpstr>
      <vt:lpstr>REKRUTTERING I FRAMTIDA Tal søkjarar med HVL som førsteprioritet i år og tal studentar inneverande år.  (Tala er oversendt frå praksiskoordinator på HVL, Marie Gasman Hermansen) </vt:lpstr>
      <vt:lpstr>Nøkkeltal oppvekst - Telemarksforsking</vt:lpstr>
      <vt:lpstr>Me gjer oss klare for framtida, men treng:    di støtte     di anerkjenning     og føreseielege rammer</vt:lpstr>
      <vt:lpstr>Barnevern</vt:lpstr>
      <vt:lpstr>Stab - støtte- og digitalisering - STØDIG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Aurland kommune</dc:title>
  <dc:creator>Tor Mikkel Tokvam</dc:creator>
  <cp:lastModifiedBy>Beathe-Christin Ekhall Stentvedt</cp:lastModifiedBy>
  <cp:revision>5</cp:revision>
  <dcterms:created xsi:type="dcterms:W3CDTF">2016-08-11T08:59:52Z</dcterms:created>
  <dcterms:modified xsi:type="dcterms:W3CDTF">2023-06-01T08:38:15Z</dcterms:modified>
</cp:coreProperties>
</file>