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9" r:id="rId3"/>
    <p:sldId id="281" r:id="rId4"/>
    <p:sldId id="262" r:id="rId5"/>
    <p:sldId id="271" r:id="rId6"/>
    <p:sldId id="257" r:id="rId7"/>
    <p:sldId id="278" r:id="rId8"/>
    <p:sldId id="279" r:id="rId9"/>
    <p:sldId id="290" r:id="rId10"/>
    <p:sldId id="263" r:id="rId11"/>
    <p:sldId id="261" r:id="rId12"/>
    <p:sldId id="288" r:id="rId13"/>
    <p:sldId id="284" r:id="rId14"/>
    <p:sldId id="280" r:id="rId15"/>
    <p:sldId id="267" r:id="rId16"/>
    <p:sldId id="274" r:id="rId17"/>
    <p:sldId id="286" r:id="rId18"/>
    <p:sldId id="265" r:id="rId19"/>
    <p:sldId id="270" r:id="rId20"/>
    <p:sldId id="269" r:id="rId21"/>
    <p:sldId id="292" r:id="rId22"/>
    <p:sldId id="266" r:id="rId23"/>
    <p:sldId id="285" r:id="rId24"/>
    <p:sldId id="289" r:id="rId25"/>
    <p:sldId id="273" r:id="rId26"/>
    <p:sldId id="275" r:id="rId27"/>
    <p:sldId id="276" r:id="rId28"/>
    <p:sldId id="291" r:id="rId29"/>
    <p:sldId id="287" r:id="rId30"/>
    <p:sldId id="293" r:id="rId3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ddels stil 2 – uthev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ys stil 2 – uthevin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ys stil 3 – utheving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iddels stil 1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iddels stil 4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5" Type="http://schemas.openxmlformats.org/officeDocument/2006/relationships/image" Target="../media/image22.png"/><Relationship Id="rId4"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jpeg"/><Relationship Id="rId1" Type="http://schemas.openxmlformats.org/officeDocument/2006/relationships/image" Target="../media/image18.jpeg"/><Relationship Id="rId5" Type="http://schemas.openxmlformats.org/officeDocument/2006/relationships/image" Target="../media/image22.png"/><Relationship Id="rId4"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F60022-6FEE-4CA3-9CD6-2B89343AFF99}"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nb-NO"/>
        </a:p>
      </dgm:t>
    </dgm:pt>
    <dgm:pt modelId="{C60C53DA-7E67-4D95-85F7-DA4243488518}">
      <dgm:prSet phldrT="[Tekst]"/>
      <dgm:spPr/>
      <dgm:t>
        <a:bodyPr/>
        <a:lstStyle/>
        <a:p>
          <a:pPr algn="r"/>
          <a:r>
            <a:rPr lang="nb-NO" b="1" dirty="0"/>
            <a:t>Kommunalområde Helse og omsorg</a:t>
          </a:r>
        </a:p>
      </dgm:t>
    </dgm:pt>
    <dgm:pt modelId="{89B747A5-7728-4439-9649-C518A78B7C29}" type="parTrans" cxnId="{53A1045A-1603-4756-8630-BE336F92D84C}">
      <dgm:prSet/>
      <dgm:spPr/>
      <dgm:t>
        <a:bodyPr/>
        <a:lstStyle/>
        <a:p>
          <a:endParaRPr lang="nb-NO"/>
        </a:p>
      </dgm:t>
    </dgm:pt>
    <dgm:pt modelId="{A4790385-CA02-416A-AF66-35EE6681C9B6}" type="sibTrans" cxnId="{53A1045A-1603-4756-8630-BE336F92D84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nb-NO"/>
        </a:p>
      </dgm:t>
      <dgm:extLst>
        <a:ext uri="{E40237B7-FDA0-4F09-8148-C483321AD2D9}">
          <dgm14:cNvPr xmlns:dgm14="http://schemas.microsoft.com/office/drawing/2010/diagram" id="0" name="" descr="Hender som holder hjerte"/>
        </a:ext>
      </dgm:extLst>
    </dgm:pt>
    <dgm:pt modelId="{221CB513-07CA-4F96-8B8E-466948828CEB}">
      <dgm:prSet phldrT="[Tekst]"/>
      <dgm:spPr/>
      <dgm:t>
        <a:bodyPr/>
        <a:lstStyle/>
        <a:p>
          <a:r>
            <a:rPr lang="nb-NO" dirty="0"/>
            <a:t>Pleie og omsorg</a:t>
          </a:r>
        </a:p>
      </dgm:t>
    </dgm:pt>
    <dgm:pt modelId="{4C27E409-12F3-4664-B948-B167D966B232}" type="parTrans" cxnId="{1578F65D-8066-4204-81FB-6B0CEEF6A74C}">
      <dgm:prSet/>
      <dgm:spPr/>
      <dgm:t>
        <a:bodyPr/>
        <a:lstStyle/>
        <a:p>
          <a:endParaRPr lang="nb-NO"/>
        </a:p>
      </dgm:t>
    </dgm:pt>
    <dgm:pt modelId="{5DBB4C62-0C1E-4E85-97E5-91841A950E26}" type="sibTrans" cxnId="{1578F65D-8066-4204-81FB-6B0CEEF6A74C}">
      <dgm:prSet/>
      <dgm:spPr>
        <a:blipFill>
          <a:blip xmlns:r="http://schemas.openxmlformats.org/officeDocument/2006/relationships" r:embed="rId2"/>
          <a:srcRect/>
          <a:stretch>
            <a:fillRect l="-10000" r="-10000"/>
          </a:stretch>
        </a:blipFill>
      </dgm:spPr>
      <dgm:t>
        <a:bodyPr/>
        <a:lstStyle/>
        <a:p>
          <a:endParaRPr lang="nb-NO"/>
        </a:p>
      </dgm:t>
    </dgm:pt>
    <dgm:pt modelId="{954DCB6C-4880-461E-9CC3-635DB13ECC16}">
      <dgm:prSet phldrT="[Tekst]"/>
      <dgm:spPr/>
      <dgm:t>
        <a:bodyPr/>
        <a:lstStyle/>
        <a:p>
          <a:r>
            <a:rPr lang="nb-NO" dirty="0"/>
            <a:t>Helse og </a:t>
          </a:r>
          <a:r>
            <a:rPr lang="nb-NO" dirty="0" err="1"/>
            <a:t>førebygging</a:t>
          </a:r>
          <a:endParaRPr lang="nb-NO" dirty="0"/>
        </a:p>
      </dgm:t>
    </dgm:pt>
    <dgm:pt modelId="{298FEAE2-3492-400A-9FBE-4A311B7D878F}" type="parTrans" cxnId="{214CD55A-FF39-4EE3-8E47-A4CDB6F46B6D}">
      <dgm:prSet/>
      <dgm:spPr/>
      <dgm:t>
        <a:bodyPr/>
        <a:lstStyle/>
        <a:p>
          <a:endParaRPr lang="nb-NO"/>
        </a:p>
      </dgm:t>
    </dgm:pt>
    <dgm:pt modelId="{C5B74DF7-56AF-4CEA-8201-C53EC8E93A3E}" type="sibTrans" cxnId="{214CD55A-FF39-4EE3-8E47-A4CDB6F46B6D}">
      <dgm:prSet/>
      <dgm:spPr>
        <a:blipFill>
          <a:blip xmlns:r="http://schemas.openxmlformats.org/officeDocument/2006/relationships" r:embed="rId3"/>
          <a:srcRect/>
          <a:stretch>
            <a:fillRect l="-8000" r="-8000"/>
          </a:stretch>
        </a:blipFill>
      </dgm:spPr>
      <dgm:t>
        <a:bodyPr/>
        <a:lstStyle/>
        <a:p>
          <a:endParaRPr lang="nb-NO"/>
        </a:p>
      </dgm:t>
    </dgm:pt>
    <dgm:pt modelId="{17421D2A-9E6D-4C0A-BCFF-603422D75439}">
      <dgm:prSet phldrT="[Tekst]"/>
      <dgm:spPr/>
      <dgm:t>
        <a:bodyPr/>
        <a:lstStyle/>
        <a:p>
          <a:r>
            <a:rPr lang="nb-NO" dirty="0"/>
            <a:t>Bu og miljø</a:t>
          </a:r>
        </a:p>
      </dgm:t>
    </dgm:pt>
    <dgm:pt modelId="{94DD8CB9-BA91-420E-8949-0B2AB26FFD77}" type="parTrans" cxnId="{9EB2C264-020B-420D-A28D-BA87FB1B6AFA}">
      <dgm:prSet/>
      <dgm:spPr/>
      <dgm:t>
        <a:bodyPr/>
        <a:lstStyle/>
        <a:p>
          <a:endParaRPr lang="nb-NO"/>
        </a:p>
      </dgm:t>
    </dgm:pt>
    <dgm:pt modelId="{380D3B32-5CDA-467A-8D85-D2FC055536FD}" type="sibTrans" cxnId="{9EB2C264-020B-420D-A28D-BA87FB1B6AFA}">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t>
        <a:bodyPr/>
        <a:lstStyle/>
        <a:p>
          <a:endParaRPr lang="nb-NO"/>
        </a:p>
      </dgm:t>
      <dgm:extLst>
        <a:ext uri="{E40237B7-FDA0-4F09-8148-C483321AD2D9}">
          <dgm14:cNvPr xmlns:dgm14="http://schemas.microsoft.com/office/drawing/2010/diagram" id="0" name="" descr="Folk som holder blomster i blomsterbutikk"/>
        </a:ext>
      </dgm:extLst>
    </dgm:pt>
    <dgm:pt modelId="{61A2D2DA-9111-4D45-9315-314E3DCE67D1}">
      <dgm:prSet phldrT="[Tekst]"/>
      <dgm:spPr/>
      <dgm:t>
        <a:bodyPr/>
        <a:lstStyle/>
        <a:p>
          <a:r>
            <a:rPr lang="nb-NO" dirty="0"/>
            <a:t>NAV</a:t>
          </a:r>
        </a:p>
      </dgm:t>
    </dgm:pt>
    <dgm:pt modelId="{FF73C30C-9197-4D3F-9B4F-5B2B0B817568}" type="parTrans" cxnId="{C342B78C-05D2-44BB-82F0-9DF147CDB063}">
      <dgm:prSet/>
      <dgm:spPr/>
      <dgm:t>
        <a:bodyPr/>
        <a:lstStyle/>
        <a:p>
          <a:endParaRPr lang="nb-NO"/>
        </a:p>
      </dgm:t>
    </dgm:pt>
    <dgm:pt modelId="{C06CB18D-4342-4474-AFFD-1B54AF1CF322}" type="sibTrans" cxnId="{C342B78C-05D2-44BB-82F0-9DF147CDB063}">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t="-6000" b="-6000"/>
          </a:stretch>
        </a:blipFill>
      </dgm:spPr>
      <dgm:t>
        <a:bodyPr/>
        <a:lstStyle/>
        <a:p>
          <a:endParaRPr lang="nb-NO"/>
        </a:p>
      </dgm:t>
    </dgm:pt>
    <dgm:pt modelId="{45CD3B7C-0FEF-4DCE-9557-9A282AFEB7A1}" type="pres">
      <dgm:prSet presAssocID="{49F60022-6FEE-4CA3-9CD6-2B89343AFF99}" presName="Name0" presStyleCnt="0">
        <dgm:presLayoutVars>
          <dgm:chMax val="8"/>
          <dgm:chPref val="8"/>
          <dgm:dir/>
        </dgm:presLayoutVars>
      </dgm:prSet>
      <dgm:spPr/>
    </dgm:pt>
    <dgm:pt modelId="{BDEF82E0-9ED3-441B-998B-F8895CD9DB70}" type="pres">
      <dgm:prSet presAssocID="{C60C53DA-7E67-4D95-85F7-DA4243488518}" presName="parent_text_1" presStyleLbl="revTx" presStyleIdx="0" presStyleCnt="5">
        <dgm:presLayoutVars>
          <dgm:chMax val="0"/>
          <dgm:chPref val="0"/>
          <dgm:bulletEnabled val="1"/>
        </dgm:presLayoutVars>
      </dgm:prSet>
      <dgm:spPr/>
    </dgm:pt>
    <dgm:pt modelId="{8FEC6012-55AC-45FD-B3D8-FCD5D779475E}" type="pres">
      <dgm:prSet presAssocID="{C60C53DA-7E67-4D95-85F7-DA4243488518}" presName="image_accent_1" presStyleCnt="0"/>
      <dgm:spPr/>
    </dgm:pt>
    <dgm:pt modelId="{CEBC649C-611F-4DF2-A41C-293DAEC1B342}" type="pres">
      <dgm:prSet presAssocID="{C60C53DA-7E67-4D95-85F7-DA4243488518}" presName="imageAccentRepeatNode" presStyleLbl="alignNode1" presStyleIdx="0" presStyleCnt="9"/>
      <dgm:spPr/>
    </dgm:pt>
    <dgm:pt modelId="{30CE3EEA-DAC7-4A1B-90FA-99A00779C9B8}" type="pres">
      <dgm:prSet presAssocID="{C60C53DA-7E67-4D95-85F7-DA4243488518}" presName="accent_1" presStyleLbl="alignNode1" presStyleIdx="1" presStyleCnt="9"/>
      <dgm:spPr/>
    </dgm:pt>
    <dgm:pt modelId="{B8E7C155-38A5-4A83-94E8-CB2C58CC385B}" type="pres">
      <dgm:prSet presAssocID="{A4790385-CA02-416A-AF66-35EE6681C9B6}" presName="image_1" presStyleCnt="0"/>
      <dgm:spPr/>
    </dgm:pt>
    <dgm:pt modelId="{3E555A71-0345-417E-8843-E08701155B58}" type="pres">
      <dgm:prSet presAssocID="{A4790385-CA02-416A-AF66-35EE6681C9B6}" presName="imageRepeatNode" presStyleLbl="fgImgPlace1" presStyleIdx="0" presStyleCnt="5"/>
      <dgm:spPr/>
    </dgm:pt>
    <dgm:pt modelId="{62AAA25D-E2AF-41C0-8E50-C1EE7B99F58F}" type="pres">
      <dgm:prSet presAssocID="{954DCB6C-4880-461E-9CC3-635DB13ECC16}" presName="parent_text_2" presStyleLbl="revTx" presStyleIdx="1" presStyleCnt="5">
        <dgm:presLayoutVars>
          <dgm:chMax val="0"/>
          <dgm:chPref val="0"/>
          <dgm:bulletEnabled val="1"/>
        </dgm:presLayoutVars>
      </dgm:prSet>
      <dgm:spPr/>
    </dgm:pt>
    <dgm:pt modelId="{DC08B908-E217-45E1-BFDE-B3B57BF0AFC1}" type="pres">
      <dgm:prSet presAssocID="{954DCB6C-4880-461E-9CC3-635DB13ECC16}" presName="image_accent_2" presStyleCnt="0"/>
      <dgm:spPr/>
    </dgm:pt>
    <dgm:pt modelId="{BEC33C95-44B0-469E-8CEB-C686F002FBB4}" type="pres">
      <dgm:prSet presAssocID="{954DCB6C-4880-461E-9CC3-635DB13ECC16}" presName="imageAccentRepeatNode" presStyleLbl="alignNode1" presStyleIdx="2" presStyleCnt="9"/>
      <dgm:spPr/>
    </dgm:pt>
    <dgm:pt modelId="{6A8E6743-23CC-45DE-8F46-DCC6A52416A6}" type="pres">
      <dgm:prSet presAssocID="{C5B74DF7-56AF-4CEA-8201-C53EC8E93A3E}" presName="image_2" presStyleCnt="0"/>
      <dgm:spPr/>
    </dgm:pt>
    <dgm:pt modelId="{4D2BD4F4-9FAE-4692-9A13-0D9BA0A7195B}" type="pres">
      <dgm:prSet presAssocID="{C5B74DF7-56AF-4CEA-8201-C53EC8E93A3E}" presName="imageRepeatNode" presStyleLbl="fgImgPlace1" presStyleIdx="1" presStyleCnt="5"/>
      <dgm:spPr/>
    </dgm:pt>
    <dgm:pt modelId="{E5E4CE88-91BF-4BE6-B800-EAF6BC7695DC}" type="pres">
      <dgm:prSet presAssocID="{221CB513-07CA-4F96-8B8E-466948828CEB}" presName="image_accent_3" presStyleCnt="0"/>
      <dgm:spPr/>
    </dgm:pt>
    <dgm:pt modelId="{9EFF8E93-7934-4EB7-85F3-32B4A9C83554}" type="pres">
      <dgm:prSet presAssocID="{221CB513-07CA-4F96-8B8E-466948828CEB}" presName="imageAccentRepeatNode" presStyleLbl="alignNode1" presStyleIdx="3" presStyleCnt="9"/>
      <dgm:spPr/>
    </dgm:pt>
    <dgm:pt modelId="{EF62C9F2-3AE5-4711-B42B-8960AEC0065D}" type="pres">
      <dgm:prSet presAssocID="{221CB513-07CA-4F96-8B8E-466948828CEB}" presName="parent_text_3" presStyleLbl="revTx" presStyleIdx="2" presStyleCnt="5">
        <dgm:presLayoutVars>
          <dgm:chMax val="0"/>
          <dgm:chPref val="0"/>
          <dgm:bulletEnabled val="1"/>
        </dgm:presLayoutVars>
      </dgm:prSet>
      <dgm:spPr/>
    </dgm:pt>
    <dgm:pt modelId="{6625DEE9-E013-422D-BEDC-F53C4C86F071}" type="pres">
      <dgm:prSet presAssocID="{221CB513-07CA-4F96-8B8E-466948828CEB}" presName="accent_2" presStyleLbl="alignNode1" presStyleIdx="4" presStyleCnt="9"/>
      <dgm:spPr/>
    </dgm:pt>
    <dgm:pt modelId="{1D9CCC18-2F34-42AF-A485-66222C9C25E1}" type="pres">
      <dgm:prSet presAssocID="{221CB513-07CA-4F96-8B8E-466948828CEB}" presName="accent_3" presStyleLbl="alignNode1" presStyleIdx="5" presStyleCnt="9"/>
      <dgm:spPr/>
    </dgm:pt>
    <dgm:pt modelId="{BD881A51-D71B-4B62-9490-D23E0C45A2EE}" type="pres">
      <dgm:prSet presAssocID="{5DBB4C62-0C1E-4E85-97E5-91841A950E26}" presName="image_3" presStyleCnt="0"/>
      <dgm:spPr/>
    </dgm:pt>
    <dgm:pt modelId="{F0F85DC6-D265-4607-99E2-DFC1494C955B}" type="pres">
      <dgm:prSet presAssocID="{5DBB4C62-0C1E-4E85-97E5-91841A950E26}" presName="imageRepeatNode" presStyleLbl="fgImgPlace1" presStyleIdx="2" presStyleCnt="5"/>
      <dgm:spPr/>
    </dgm:pt>
    <dgm:pt modelId="{8CEEF164-BA4C-44B9-9CDE-C83982E2A30E}" type="pres">
      <dgm:prSet presAssocID="{17421D2A-9E6D-4C0A-BCFF-603422D75439}" presName="image_accent_4" presStyleCnt="0"/>
      <dgm:spPr/>
    </dgm:pt>
    <dgm:pt modelId="{E8EC2439-82B5-4FF1-B15F-30B9609D3570}" type="pres">
      <dgm:prSet presAssocID="{17421D2A-9E6D-4C0A-BCFF-603422D75439}" presName="imageAccentRepeatNode" presStyleLbl="alignNode1" presStyleIdx="6" presStyleCnt="9"/>
      <dgm:spPr/>
    </dgm:pt>
    <dgm:pt modelId="{110AA95B-A731-4E66-9332-346F4CF186F8}" type="pres">
      <dgm:prSet presAssocID="{17421D2A-9E6D-4C0A-BCFF-603422D75439}" presName="parent_text_4" presStyleLbl="revTx" presStyleIdx="3" presStyleCnt="5" custLinFactNeighborY="9222">
        <dgm:presLayoutVars>
          <dgm:chMax val="0"/>
          <dgm:chPref val="0"/>
          <dgm:bulletEnabled val="1"/>
        </dgm:presLayoutVars>
      </dgm:prSet>
      <dgm:spPr/>
    </dgm:pt>
    <dgm:pt modelId="{1E99C11E-4082-4227-B474-2512CE0F87C8}" type="pres">
      <dgm:prSet presAssocID="{17421D2A-9E6D-4C0A-BCFF-603422D75439}" presName="accent_4" presStyleLbl="alignNode1" presStyleIdx="7" presStyleCnt="9" custLinFactY="37403" custLinFactNeighborX="-76381" custLinFactNeighborY="100000"/>
      <dgm:spPr/>
    </dgm:pt>
    <dgm:pt modelId="{5B327ADE-F748-4AB4-BAAA-F9DCFB2DA5BA}" type="pres">
      <dgm:prSet presAssocID="{380D3B32-5CDA-467A-8D85-D2FC055536FD}" presName="image_4" presStyleCnt="0"/>
      <dgm:spPr/>
    </dgm:pt>
    <dgm:pt modelId="{0E6C82FF-CC9F-430C-967E-AB8F2B93DD98}" type="pres">
      <dgm:prSet presAssocID="{380D3B32-5CDA-467A-8D85-D2FC055536FD}" presName="imageRepeatNode" presStyleLbl="fgImgPlace1" presStyleIdx="3" presStyleCnt="5"/>
      <dgm:spPr/>
    </dgm:pt>
    <dgm:pt modelId="{17FEA06B-0CFA-4143-89A6-F69F9C44A098}" type="pres">
      <dgm:prSet presAssocID="{61A2D2DA-9111-4D45-9315-314E3DCE67D1}" presName="image_accent_5" presStyleCnt="0"/>
      <dgm:spPr/>
    </dgm:pt>
    <dgm:pt modelId="{3EB5200D-1D54-40F6-A7BC-1D26A93645BB}" type="pres">
      <dgm:prSet presAssocID="{61A2D2DA-9111-4D45-9315-314E3DCE67D1}" presName="imageAccentRepeatNode" presStyleLbl="alignNode1" presStyleIdx="8" presStyleCnt="9"/>
      <dgm:spPr/>
    </dgm:pt>
    <dgm:pt modelId="{733DBD2B-124D-4D2C-B246-0A77EF2D5A63}" type="pres">
      <dgm:prSet presAssocID="{61A2D2DA-9111-4D45-9315-314E3DCE67D1}" presName="parent_text_5" presStyleLbl="revTx" presStyleIdx="4" presStyleCnt="5">
        <dgm:presLayoutVars>
          <dgm:chMax val="0"/>
          <dgm:chPref val="0"/>
          <dgm:bulletEnabled val="1"/>
        </dgm:presLayoutVars>
      </dgm:prSet>
      <dgm:spPr/>
    </dgm:pt>
    <dgm:pt modelId="{6EFA6685-F693-4434-92B7-F8A8FC44FD3C}" type="pres">
      <dgm:prSet presAssocID="{C06CB18D-4342-4474-AFFD-1B54AF1CF322}" presName="image_5" presStyleCnt="0"/>
      <dgm:spPr/>
    </dgm:pt>
    <dgm:pt modelId="{E5E5617D-C1C8-4022-859D-59CA7D5CB9E6}" type="pres">
      <dgm:prSet presAssocID="{C06CB18D-4342-4474-AFFD-1B54AF1CF322}" presName="imageRepeatNode" presStyleLbl="fgImgPlace1" presStyleIdx="4" presStyleCnt="5"/>
      <dgm:spPr/>
    </dgm:pt>
  </dgm:ptLst>
  <dgm:cxnLst>
    <dgm:cxn modelId="{7D07A60E-59D5-4FC7-B51D-8BD3D9154E84}" type="presOf" srcId="{49F60022-6FEE-4CA3-9CD6-2B89343AFF99}" destId="{45CD3B7C-0FEF-4DCE-9557-9A282AFEB7A1}" srcOrd="0" destOrd="0" presId="urn:microsoft.com/office/officeart/2008/layout/BubblePictureList"/>
    <dgm:cxn modelId="{E1EB8E26-2977-4E71-8EE0-2163A2A46AE3}" type="presOf" srcId="{954DCB6C-4880-461E-9CC3-635DB13ECC16}" destId="{62AAA25D-E2AF-41C0-8E50-C1EE7B99F58F}" srcOrd="0" destOrd="0" presId="urn:microsoft.com/office/officeart/2008/layout/BubblePictureList"/>
    <dgm:cxn modelId="{9BA1E935-DA8A-40B6-BCAA-AD6319B55BD5}" type="presOf" srcId="{5DBB4C62-0C1E-4E85-97E5-91841A950E26}" destId="{F0F85DC6-D265-4607-99E2-DFC1494C955B}" srcOrd="0" destOrd="0" presId="urn:microsoft.com/office/officeart/2008/layout/BubblePictureList"/>
    <dgm:cxn modelId="{1578F65D-8066-4204-81FB-6B0CEEF6A74C}" srcId="{49F60022-6FEE-4CA3-9CD6-2B89343AFF99}" destId="{221CB513-07CA-4F96-8B8E-466948828CEB}" srcOrd="2" destOrd="0" parTransId="{4C27E409-12F3-4664-B948-B167D966B232}" sibTransId="{5DBB4C62-0C1E-4E85-97E5-91841A950E26}"/>
    <dgm:cxn modelId="{9EB2C264-020B-420D-A28D-BA87FB1B6AFA}" srcId="{49F60022-6FEE-4CA3-9CD6-2B89343AFF99}" destId="{17421D2A-9E6D-4C0A-BCFF-603422D75439}" srcOrd="3" destOrd="0" parTransId="{94DD8CB9-BA91-420E-8949-0B2AB26FFD77}" sibTransId="{380D3B32-5CDA-467A-8D85-D2FC055536FD}"/>
    <dgm:cxn modelId="{D607C968-C49B-42BB-B837-769573CB9F56}" type="presOf" srcId="{C06CB18D-4342-4474-AFFD-1B54AF1CF322}" destId="{E5E5617D-C1C8-4022-859D-59CA7D5CB9E6}" srcOrd="0" destOrd="0" presId="urn:microsoft.com/office/officeart/2008/layout/BubblePictureList"/>
    <dgm:cxn modelId="{53A1045A-1603-4756-8630-BE336F92D84C}" srcId="{49F60022-6FEE-4CA3-9CD6-2B89343AFF99}" destId="{C60C53DA-7E67-4D95-85F7-DA4243488518}" srcOrd="0" destOrd="0" parTransId="{89B747A5-7728-4439-9649-C518A78B7C29}" sibTransId="{A4790385-CA02-416A-AF66-35EE6681C9B6}"/>
    <dgm:cxn modelId="{214CD55A-FF39-4EE3-8E47-A4CDB6F46B6D}" srcId="{49F60022-6FEE-4CA3-9CD6-2B89343AFF99}" destId="{954DCB6C-4880-461E-9CC3-635DB13ECC16}" srcOrd="1" destOrd="0" parTransId="{298FEAE2-3492-400A-9FBE-4A311B7D878F}" sibTransId="{C5B74DF7-56AF-4CEA-8201-C53EC8E93A3E}"/>
    <dgm:cxn modelId="{AD0E7F88-4989-4CB6-A18A-3D47D4FD8E28}" type="presOf" srcId="{221CB513-07CA-4F96-8B8E-466948828CEB}" destId="{EF62C9F2-3AE5-4711-B42B-8960AEC0065D}" srcOrd="0" destOrd="0" presId="urn:microsoft.com/office/officeart/2008/layout/BubblePictureList"/>
    <dgm:cxn modelId="{C342B78C-05D2-44BB-82F0-9DF147CDB063}" srcId="{49F60022-6FEE-4CA3-9CD6-2B89343AFF99}" destId="{61A2D2DA-9111-4D45-9315-314E3DCE67D1}" srcOrd="4" destOrd="0" parTransId="{FF73C30C-9197-4D3F-9B4F-5B2B0B817568}" sibTransId="{C06CB18D-4342-4474-AFFD-1B54AF1CF322}"/>
    <dgm:cxn modelId="{33A6DC91-B479-4B9C-99DE-5BBB11EC1510}" type="presOf" srcId="{380D3B32-5CDA-467A-8D85-D2FC055536FD}" destId="{0E6C82FF-CC9F-430C-967E-AB8F2B93DD98}" srcOrd="0" destOrd="0" presId="urn:microsoft.com/office/officeart/2008/layout/BubblePictureList"/>
    <dgm:cxn modelId="{371406A6-B37A-449F-9CA2-EA4D31570A90}" type="presOf" srcId="{A4790385-CA02-416A-AF66-35EE6681C9B6}" destId="{3E555A71-0345-417E-8843-E08701155B58}" srcOrd="0" destOrd="0" presId="urn:microsoft.com/office/officeart/2008/layout/BubblePictureList"/>
    <dgm:cxn modelId="{E9156DB3-3C33-49C1-961F-07FD7D33EDC5}" type="presOf" srcId="{61A2D2DA-9111-4D45-9315-314E3DCE67D1}" destId="{733DBD2B-124D-4D2C-B246-0A77EF2D5A63}" srcOrd="0" destOrd="0" presId="urn:microsoft.com/office/officeart/2008/layout/BubblePictureList"/>
    <dgm:cxn modelId="{DC06FEBA-48DC-4F6F-B878-23FF87164F40}" type="presOf" srcId="{17421D2A-9E6D-4C0A-BCFF-603422D75439}" destId="{110AA95B-A731-4E66-9332-346F4CF186F8}" srcOrd="0" destOrd="0" presId="urn:microsoft.com/office/officeart/2008/layout/BubblePictureList"/>
    <dgm:cxn modelId="{FAC987FE-A023-4334-B10F-32AB06FE084B}" type="presOf" srcId="{C5B74DF7-56AF-4CEA-8201-C53EC8E93A3E}" destId="{4D2BD4F4-9FAE-4692-9A13-0D9BA0A7195B}" srcOrd="0" destOrd="0" presId="urn:microsoft.com/office/officeart/2008/layout/BubblePictureList"/>
    <dgm:cxn modelId="{457C89FF-7F9B-4B03-8A15-EFC085C00A89}" type="presOf" srcId="{C60C53DA-7E67-4D95-85F7-DA4243488518}" destId="{BDEF82E0-9ED3-441B-998B-F8895CD9DB70}" srcOrd="0" destOrd="0" presId="urn:microsoft.com/office/officeart/2008/layout/BubblePictureList"/>
    <dgm:cxn modelId="{46E6CD18-8323-4B0A-A897-A077D9135C7E}" type="presParOf" srcId="{45CD3B7C-0FEF-4DCE-9557-9A282AFEB7A1}" destId="{BDEF82E0-9ED3-441B-998B-F8895CD9DB70}" srcOrd="0" destOrd="0" presId="urn:microsoft.com/office/officeart/2008/layout/BubblePictureList"/>
    <dgm:cxn modelId="{9E8F293A-F0DD-4D1A-8D32-9829193E4D98}" type="presParOf" srcId="{45CD3B7C-0FEF-4DCE-9557-9A282AFEB7A1}" destId="{8FEC6012-55AC-45FD-B3D8-FCD5D779475E}" srcOrd="1" destOrd="0" presId="urn:microsoft.com/office/officeart/2008/layout/BubblePictureList"/>
    <dgm:cxn modelId="{2D4AB3F4-5114-4C0C-8738-A10B2376BB5B}" type="presParOf" srcId="{8FEC6012-55AC-45FD-B3D8-FCD5D779475E}" destId="{CEBC649C-611F-4DF2-A41C-293DAEC1B342}" srcOrd="0" destOrd="0" presId="urn:microsoft.com/office/officeart/2008/layout/BubblePictureList"/>
    <dgm:cxn modelId="{ABCEDB5C-AF30-457E-B118-4CDD775E7138}" type="presParOf" srcId="{45CD3B7C-0FEF-4DCE-9557-9A282AFEB7A1}" destId="{30CE3EEA-DAC7-4A1B-90FA-99A00779C9B8}" srcOrd="2" destOrd="0" presId="urn:microsoft.com/office/officeart/2008/layout/BubblePictureList"/>
    <dgm:cxn modelId="{984AC989-4063-4596-9BC0-CDCD6C053F80}" type="presParOf" srcId="{45CD3B7C-0FEF-4DCE-9557-9A282AFEB7A1}" destId="{B8E7C155-38A5-4A83-94E8-CB2C58CC385B}" srcOrd="3" destOrd="0" presId="urn:microsoft.com/office/officeart/2008/layout/BubblePictureList"/>
    <dgm:cxn modelId="{92C6282B-20F9-4CDF-A09E-5B6B08E07A0C}" type="presParOf" srcId="{B8E7C155-38A5-4A83-94E8-CB2C58CC385B}" destId="{3E555A71-0345-417E-8843-E08701155B58}" srcOrd="0" destOrd="0" presId="urn:microsoft.com/office/officeart/2008/layout/BubblePictureList"/>
    <dgm:cxn modelId="{F4214E5E-5FF1-401B-A871-E16279611800}" type="presParOf" srcId="{45CD3B7C-0FEF-4DCE-9557-9A282AFEB7A1}" destId="{62AAA25D-E2AF-41C0-8E50-C1EE7B99F58F}" srcOrd="4" destOrd="0" presId="urn:microsoft.com/office/officeart/2008/layout/BubblePictureList"/>
    <dgm:cxn modelId="{0FA2346B-5218-49D7-AE1D-51C7EECAB899}" type="presParOf" srcId="{45CD3B7C-0FEF-4DCE-9557-9A282AFEB7A1}" destId="{DC08B908-E217-45E1-BFDE-B3B57BF0AFC1}" srcOrd="5" destOrd="0" presId="urn:microsoft.com/office/officeart/2008/layout/BubblePictureList"/>
    <dgm:cxn modelId="{36D4A796-61BC-42CD-A534-D942090CA1BA}" type="presParOf" srcId="{DC08B908-E217-45E1-BFDE-B3B57BF0AFC1}" destId="{BEC33C95-44B0-469E-8CEB-C686F002FBB4}" srcOrd="0" destOrd="0" presId="urn:microsoft.com/office/officeart/2008/layout/BubblePictureList"/>
    <dgm:cxn modelId="{9C225F93-519C-4393-A1AE-03E293B70B29}" type="presParOf" srcId="{45CD3B7C-0FEF-4DCE-9557-9A282AFEB7A1}" destId="{6A8E6743-23CC-45DE-8F46-DCC6A52416A6}" srcOrd="6" destOrd="0" presId="urn:microsoft.com/office/officeart/2008/layout/BubblePictureList"/>
    <dgm:cxn modelId="{DF0AF755-250C-42A6-8F59-E51CC2ACCD91}" type="presParOf" srcId="{6A8E6743-23CC-45DE-8F46-DCC6A52416A6}" destId="{4D2BD4F4-9FAE-4692-9A13-0D9BA0A7195B}" srcOrd="0" destOrd="0" presId="urn:microsoft.com/office/officeart/2008/layout/BubblePictureList"/>
    <dgm:cxn modelId="{06EE9694-78F2-49E9-9EEB-886CCA1B37E1}" type="presParOf" srcId="{45CD3B7C-0FEF-4DCE-9557-9A282AFEB7A1}" destId="{E5E4CE88-91BF-4BE6-B800-EAF6BC7695DC}" srcOrd="7" destOrd="0" presId="urn:microsoft.com/office/officeart/2008/layout/BubblePictureList"/>
    <dgm:cxn modelId="{7576F84B-67E2-4468-81B9-BC6653C4F04F}" type="presParOf" srcId="{E5E4CE88-91BF-4BE6-B800-EAF6BC7695DC}" destId="{9EFF8E93-7934-4EB7-85F3-32B4A9C83554}" srcOrd="0" destOrd="0" presId="urn:microsoft.com/office/officeart/2008/layout/BubblePictureList"/>
    <dgm:cxn modelId="{C43F63F0-D8E3-4D2C-9F67-6FB1A71115F4}" type="presParOf" srcId="{45CD3B7C-0FEF-4DCE-9557-9A282AFEB7A1}" destId="{EF62C9F2-3AE5-4711-B42B-8960AEC0065D}" srcOrd="8" destOrd="0" presId="urn:microsoft.com/office/officeart/2008/layout/BubblePictureList"/>
    <dgm:cxn modelId="{7D48AE81-A106-4845-BF65-F51708F5FF5D}" type="presParOf" srcId="{45CD3B7C-0FEF-4DCE-9557-9A282AFEB7A1}" destId="{6625DEE9-E013-422D-BEDC-F53C4C86F071}" srcOrd="9" destOrd="0" presId="urn:microsoft.com/office/officeart/2008/layout/BubblePictureList"/>
    <dgm:cxn modelId="{B43743E6-1EB7-4CAE-8FA4-329F9ECB63B8}" type="presParOf" srcId="{45CD3B7C-0FEF-4DCE-9557-9A282AFEB7A1}" destId="{1D9CCC18-2F34-42AF-A485-66222C9C25E1}" srcOrd="10" destOrd="0" presId="urn:microsoft.com/office/officeart/2008/layout/BubblePictureList"/>
    <dgm:cxn modelId="{8E0CA61F-C73D-4184-987A-BE33D3D70606}" type="presParOf" srcId="{45CD3B7C-0FEF-4DCE-9557-9A282AFEB7A1}" destId="{BD881A51-D71B-4B62-9490-D23E0C45A2EE}" srcOrd="11" destOrd="0" presId="urn:microsoft.com/office/officeart/2008/layout/BubblePictureList"/>
    <dgm:cxn modelId="{F9B0EA8A-8238-412F-8139-98C2C82A2C02}" type="presParOf" srcId="{BD881A51-D71B-4B62-9490-D23E0C45A2EE}" destId="{F0F85DC6-D265-4607-99E2-DFC1494C955B}" srcOrd="0" destOrd="0" presId="urn:microsoft.com/office/officeart/2008/layout/BubblePictureList"/>
    <dgm:cxn modelId="{38E69938-E629-4C2C-95C0-4D66353B1EE6}" type="presParOf" srcId="{45CD3B7C-0FEF-4DCE-9557-9A282AFEB7A1}" destId="{8CEEF164-BA4C-44B9-9CDE-C83982E2A30E}" srcOrd="12" destOrd="0" presId="urn:microsoft.com/office/officeart/2008/layout/BubblePictureList"/>
    <dgm:cxn modelId="{EA67CF85-6BDF-44FE-A62C-A13BB740E409}" type="presParOf" srcId="{8CEEF164-BA4C-44B9-9CDE-C83982E2A30E}" destId="{E8EC2439-82B5-4FF1-B15F-30B9609D3570}" srcOrd="0" destOrd="0" presId="urn:microsoft.com/office/officeart/2008/layout/BubblePictureList"/>
    <dgm:cxn modelId="{09E89B9D-0EE4-4A28-B238-CD60E32FB50E}" type="presParOf" srcId="{45CD3B7C-0FEF-4DCE-9557-9A282AFEB7A1}" destId="{110AA95B-A731-4E66-9332-346F4CF186F8}" srcOrd="13" destOrd="0" presId="urn:microsoft.com/office/officeart/2008/layout/BubblePictureList"/>
    <dgm:cxn modelId="{1C19A8C4-42B8-4BAC-B411-2827FEF8A8D2}" type="presParOf" srcId="{45CD3B7C-0FEF-4DCE-9557-9A282AFEB7A1}" destId="{1E99C11E-4082-4227-B474-2512CE0F87C8}" srcOrd="14" destOrd="0" presId="urn:microsoft.com/office/officeart/2008/layout/BubblePictureList"/>
    <dgm:cxn modelId="{776B3460-E5DB-4664-B7C7-A6999FE32003}" type="presParOf" srcId="{45CD3B7C-0FEF-4DCE-9557-9A282AFEB7A1}" destId="{5B327ADE-F748-4AB4-BAAA-F9DCFB2DA5BA}" srcOrd="15" destOrd="0" presId="urn:microsoft.com/office/officeart/2008/layout/BubblePictureList"/>
    <dgm:cxn modelId="{54ECF47E-8A4E-4B0D-B33B-4271B4CEB6ED}" type="presParOf" srcId="{5B327ADE-F748-4AB4-BAAA-F9DCFB2DA5BA}" destId="{0E6C82FF-CC9F-430C-967E-AB8F2B93DD98}" srcOrd="0" destOrd="0" presId="urn:microsoft.com/office/officeart/2008/layout/BubblePictureList"/>
    <dgm:cxn modelId="{A84CD6A7-07C3-45DF-A4C6-80A7772D667D}" type="presParOf" srcId="{45CD3B7C-0FEF-4DCE-9557-9A282AFEB7A1}" destId="{17FEA06B-0CFA-4143-89A6-F69F9C44A098}" srcOrd="16" destOrd="0" presId="urn:microsoft.com/office/officeart/2008/layout/BubblePictureList"/>
    <dgm:cxn modelId="{CA95031A-7AB2-4C95-A83A-5ECBDFFE607E}" type="presParOf" srcId="{17FEA06B-0CFA-4143-89A6-F69F9C44A098}" destId="{3EB5200D-1D54-40F6-A7BC-1D26A93645BB}" srcOrd="0" destOrd="0" presId="urn:microsoft.com/office/officeart/2008/layout/BubblePictureList"/>
    <dgm:cxn modelId="{9B570F67-D6D4-4F6A-B20A-873698E217AA}" type="presParOf" srcId="{45CD3B7C-0FEF-4DCE-9557-9A282AFEB7A1}" destId="{733DBD2B-124D-4D2C-B246-0A77EF2D5A63}" srcOrd="17" destOrd="0" presId="urn:microsoft.com/office/officeart/2008/layout/BubblePictureList"/>
    <dgm:cxn modelId="{53942D03-54B0-440D-91A5-27EC5EC98C95}" type="presParOf" srcId="{45CD3B7C-0FEF-4DCE-9557-9A282AFEB7A1}" destId="{6EFA6685-F693-4434-92B7-F8A8FC44FD3C}" srcOrd="18" destOrd="0" presId="urn:microsoft.com/office/officeart/2008/layout/BubblePictureList"/>
    <dgm:cxn modelId="{6C57E767-C801-4A0A-8792-999E9B064E68}" type="presParOf" srcId="{6EFA6685-F693-4434-92B7-F8A8FC44FD3C}" destId="{E5E5617D-C1C8-4022-859D-59CA7D5CB9E6}" srcOrd="0" destOrd="0" presId="urn:microsoft.com/office/officeart/2008/layout/Bubble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5366B5-762B-44FD-8E47-1F2C27F12538}"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866037C0-6A30-46B5-8A8B-A56E2DCCF064}">
      <dgm:prSet/>
      <dgm:spPr/>
      <dgm:t>
        <a:bodyPr/>
        <a:lstStyle/>
        <a:p>
          <a:r>
            <a:rPr lang="nb-NO" dirty="0"/>
            <a:t>Aurland har </a:t>
          </a:r>
          <a:r>
            <a:rPr lang="nb-NO" dirty="0" err="1"/>
            <a:t>eit</a:t>
          </a:r>
          <a:r>
            <a:rPr lang="nb-NO" dirty="0"/>
            <a:t> </a:t>
          </a:r>
          <a:r>
            <a:rPr lang="nb-NO" dirty="0" err="1"/>
            <a:t>høgare</a:t>
          </a:r>
          <a:r>
            <a:rPr lang="nb-NO" dirty="0"/>
            <a:t> utgiftsnivå på helse- og omsorgsområdet enn behovet </a:t>
          </a:r>
          <a:r>
            <a:rPr lang="nb-NO" dirty="0" err="1"/>
            <a:t>tilseier</a:t>
          </a:r>
          <a:r>
            <a:rPr lang="nb-NO" dirty="0"/>
            <a:t>.</a:t>
          </a:r>
          <a:endParaRPr lang="en-US" dirty="0"/>
        </a:p>
      </dgm:t>
    </dgm:pt>
    <dgm:pt modelId="{BB74B49C-1DF5-4913-B5CF-067650A12EEA}" type="parTrans" cxnId="{9E110C32-F547-488A-8065-BCECA600BF8E}">
      <dgm:prSet/>
      <dgm:spPr/>
      <dgm:t>
        <a:bodyPr/>
        <a:lstStyle/>
        <a:p>
          <a:endParaRPr lang="en-US"/>
        </a:p>
      </dgm:t>
    </dgm:pt>
    <dgm:pt modelId="{AB3F00A8-39BB-42E9-96F5-4F145708F986}" type="sibTrans" cxnId="{9E110C32-F547-488A-8065-BCECA600BF8E}">
      <dgm:prSet/>
      <dgm:spPr/>
      <dgm:t>
        <a:bodyPr/>
        <a:lstStyle/>
        <a:p>
          <a:endParaRPr lang="en-US"/>
        </a:p>
      </dgm:t>
    </dgm:pt>
    <dgm:pt modelId="{A46BB052-B242-476E-BE64-188D888B0E26}">
      <dgm:prSet/>
      <dgm:spPr/>
      <dgm:t>
        <a:bodyPr/>
        <a:lstStyle/>
        <a:p>
          <a:r>
            <a:rPr lang="nb-NO" dirty="0"/>
            <a:t>Aurland </a:t>
          </a:r>
          <a:r>
            <a:rPr lang="nb-NO" dirty="0" err="1"/>
            <a:t>prioriterar</a:t>
          </a:r>
          <a:r>
            <a:rPr lang="nb-NO" dirty="0"/>
            <a:t> heimebaserte </a:t>
          </a:r>
          <a:r>
            <a:rPr lang="nb-NO" dirty="0" err="1"/>
            <a:t>tenester</a:t>
          </a:r>
          <a:r>
            <a:rPr lang="nb-NO" dirty="0"/>
            <a:t> framfor institusjonsbaserte </a:t>
          </a:r>
          <a:r>
            <a:rPr lang="nb-NO" dirty="0" err="1"/>
            <a:t>tenester</a:t>
          </a:r>
          <a:r>
            <a:rPr lang="nb-NO" dirty="0"/>
            <a:t>.</a:t>
          </a:r>
          <a:endParaRPr lang="en-US" dirty="0"/>
        </a:p>
      </dgm:t>
    </dgm:pt>
    <dgm:pt modelId="{ECA13FCB-4AFA-4FB5-A671-FD1DE1C707A2}" type="parTrans" cxnId="{E9215536-43F5-4425-90A7-72B01A592C67}">
      <dgm:prSet/>
      <dgm:spPr/>
      <dgm:t>
        <a:bodyPr/>
        <a:lstStyle/>
        <a:p>
          <a:endParaRPr lang="en-US"/>
        </a:p>
      </dgm:t>
    </dgm:pt>
    <dgm:pt modelId="{C4411CF6-BEC2-4817-8196-6C0D9A023F11}" type="sibTrans" cxnId="{E9215536-43F5-4425-90A7-72B01A592C67}">
      <dgm:prSet/>
      <dgm:spPr/>
      <dgm:t>
        <a:bodyPr/>
        <a:lstStyle/>
        <a:p>
          <a:endParaRPr lang="en-US"/>
        </a:p>
      </dgm:t>
    </dgm:pt>
    <dgm:pt modelId="{0FEDBBDF-E4B0-4116-8C5A-EC5467C0E302}">
      <dgm:prSet/>
      <dgm:spPr/>
      <dgm:t>
        <a:bodyPr/>
        <a:lstStyle/>
        <a:p>
          <a:r>
            <a:rPr lang="nb-NO" dirty="0"/>
            <a:t>Framtidige </a:t>
          </a:r>
          <a:r>
            <a:rPr lang="nb-NO" dirty="0" err="1"/>
            <a:t>auka</a:t>
          </a:r>
          <a:r>
            <a:rPr lang="nb-NO" dirty="0"/>
            <a:t> demografikostnader vil i all hovedsak </a:t>
          </a:r>
          <a:r>
            <a:rPr lang="nb-NO" dirty="0" err="1"/>
            <a:t>vere</a:t>
          </a:r>
          <a:r>
            <a:rPr lang="nb-NO" dirty="0"/>
            <a:t> knytta til pleie og omsorg. </a:t>
          </a:r>
          <a:endParaRPr lang="en-US" dirty="0"/>
        </a:p>
      </dgm:t>
    </dgm:pt>
    <dgm:pt modelId="{E39EC003-DA32-4177-AF6D-8E838917F6E6}" type="parTrans" cxnId="{6BBE4884-5C95-4331-AA78-B3003A0B279D}">
      <dgm:prSet/>
      <dgm:spPr/>
      <dgm:t>
        <a:bodyPr/>
        <a:lstStyle/>
        <a:p>
          <a:endParaRPr lang="en-US"/>
        </a:p>
      </dgm:t>
    </dgm:pt>
    <dgm:pt modelId="{B92E91EC-FBC2-452B-8175-CB70F85281C7}" type="sibTrans" cxnId="{6BBE4884-5C95-4331-AA78-B3003A0B279D}">
      <dgm:prSet/>
      <dgm:spPr/>
      <dgm:t>
        <a:bodyPr/>
        <a:lstStyle/>
        <a:p>
          <a:endParaRPr lang="en-US"/>
        </a:p>
      </dgm:t>
    </dgm:pt>
    <dgm:pt modelId="{AA3CAE90-D713-4C6C-BBAF-FE240E3624DC}">
      <dgm:prSet/>
      <dgm:spPr/>
      <dgm:t>
        <a:bodyPr/>
        <a:lstStyle/>
        <a:p>
          <a:r>
            <a:rPr lang="nb-NO" dirty="0" err="1"/>
            <a:t>Prognosane</a:t>
          </a:r>
          <a:r>
            <a:rPr lang="nb-NO" dirty="0"/>
            <a:t> </a:t>
          </a:r>
          <a:r>
            <a:rPr lang="nb-NO" dirty="0" err="1"/>
            <a:t>tilseier</a:t>
          </a:r>
          <a:r>
            <a:rPr lang="nb-NO" dirty="0"/>
            <a:t> </a:t>
          </a:r>
          <a:r>
            <a:rPr lang="nb-NO" dirty="0" err="1"/>
            <a:t>auka</a:t>
          </a:r>
          <a:r>
            <a:rPr lang="nb-NO" dirty="0"/>
            <a:t> behov for buformer med </a:t>
          </a:r>
          <a:r>
            <a:rPr lang="nb-NO" dirty="0" err="1"/>
            <a:t>heildøgns</a:t>
          </a:r>
          <a:r>
            <a:rPr lang="nb-NO" dirty="0"/>
            <a:t> omsorg og </a:t>
          </a:r>
          <a:r>
            <a:rPr lang="nb-NO" dirty="0" err="1"/>
            <a:t>heimetenester</a:t>
          </a:r>
          <a:r>
            <a:rPr lang="nb-NO" dirty="0"/>
            <a:t>.</a:t>
          </a:r>
          <a:endParaRPr lang="en-US" dirty="0"/>
        </a:p>
      </dgm:t>
    </dgm:pt>
    <dgm:pt modelId="{6971A73B-87BB-46E8-9ADB-294B93D1E072}" type="parTrans" cxnId="{AFB908A7-BA86-4545-A053-75CAF6C0A3FF}">
      <dgm:prSet/>
      <dgm:spPr/>
      <dgm:t>
        <a:bodyPr/>
        <a:lstStyle/>
        <a:p>
          <a:endParaRPr lang="en-US"/>
        </a:p>
      </dgm:t>
    </dgm:pt>
    <dgm:pt modelId="{B382FF74-B936-4B82-B31E-4F561E3753DF}" type="sibTrans" cxnId="{AFB908A7-BA86-4545-A053-75CAF6C0A3FF}">
      <dgm:prSet/>
      <dgm:spPr/>
      <dgm:t>
        <a:bodyPr/>
        <a:lstStyle/>
        <a:p>
          <a:endParaRPr lang="en-US"/>
        </a:p>
      </dgm:t>
    </dgm:pt>
    <dgm:pt modelId="{9DD8DCCA-2FBF-4010-A545-83F049C51231}" type="pres">
      <dgm:prSet presAssocID="{B45366B5-762B-44FD-8E47-1F2C27F12538}" presName="vert0" presStyleCnt="0">
        <dgm:presLayoutVars>
          <dgm:dir/>
          <dgm:animOne val="branch"/>
          <dgm:animLvl val="lvl"/>
        </dgm:presLayoutVars>
      </dgm:prSet>
      <dgm:spPr/>
    </dgm:pt>
    <dgm:pt modelId="{B7BAB4E1-BE71-4ECE-80EA-D7396CB1B131}" type="pres">
      <dgm:prSet presAssocID="{866037C0-6A30-46B5-8A8B-A56E2DCCF064}" presName="thickLine" presStyleLbl="alignNode1" presStyleIdx="0" presStyleCnt="4"/>
      <dgm:spPr/>
    </dgm:pt>
    <dgm:pt modelId="{54CBBAA9-52CA-485F-AB0E-F69C1F76DDAD}" type="pres">
      <dgm:prSet presAssocID="{866037C0-6A30-46B5-8A8B-A56E2DCCF064}" presName="horz1" presStyleCnt="0"/>
      <dgm:spPr/>
    </dgm:pt>
    <dgm:pt modelId="{23A9238F-963E-4007-B5AB-D5011EB7367A}" type="pres">
      <dgm:prSet presAssocID="{866037C0-6A30-46B5-8A8B-A56E2DCCF064}" presName="tx1" presStyleLbl="revTx" presStyleIdx="0" presStyleCnt="4"/>
      <dgm:spPr/>
    </dgm:pt>
    <dgm:pt modelId="{44563D8E-A63E-4626-BD49-C06B668E618F}" type="pres">
      <dgm:prSet presAssocID="{866037C0-6A30-46B5-8A8B-A56E2DCCF064}" presName="vert1" presStyleCnt="0"/>
      <dgm:spPr/>
    </dgm:pt>
    <dgm:pt modelId="{252C41F4-B251-449D-B9AD-545646A39BED}" type="pres">
      <dgm:prSet presAssocID="{A46BB052-B242-476E-BE64-188D888B0E26}" presName="thickLine" presStyleLbl="alignNode1" presStyleIdx="1" presStyleCnt="4"/>
      <dgm:spPr/>
    </dgm:pt>
    <dgm:pt modelId="{3C8796DA-409C-4871-836D-453C115844FA}" type="pres">
      <dgm:prSet presAssocID="{A46BB052-B242-476E-BE64-188D888B0E26}" presName="horz1" presStyleCnt="0"/>
      <dgm:spPr/>
    </dgm:pt>
    <dgm:pt modelId="{DB9C53DD-408A-4FB1-BF6E-CE9C05210806}" type="pres">
      <dgm:prSet presAssocID="{A46BB052-B242-476E-BE64-188D888B0E26}" presName="tx1" presStyleLbl="revTx" presStyleIdx="1" presStyleCnt="4"/>
      <dgm:spPr/>
    </dgm:pt>
    <dgm:pt modelId="{47EF78CE-2613-49D4-A5BC-9497D1125FAC}" type="pres">
      <dgm:prSet presAssocID="{A46BB052-B242-476E-BE64-188D888B0E26}" presName="vert1" presStyleCnt="0"/>
      <dgm:spPr/>
    </dgm:pt>
    <dgm:pt modelId="{49CCC181-5F75-4284-BCE9-DAA18D439C6E}" type="pres">
      <dgm:prSet presAssocID="{0FEDBBDF-E4B0-4116-8C5A-EC5467C0E302}" presName="thickLine" presStyleLbl="alignNode1" presStyleIdx="2" presStyleCnt="4"/>
      <dgm:spPr/>
    </dgm:pt>
    <dgm:pt modelId="{794B169E-2137-4FB5-9B6F-9DA6AEB628A2}" type="pres">
      <dgm:prSet presAssocID="{0FEDBBDF-E4B0-4116-8C5A-EC5467C0E302}" presName="horz1" presStyleCnt="0"/>
      <dgm:spPr/>
    </dgm:pt>
    <dgm:pt modelId="{AEB10810-6D42-47E7-9217-AC6EEDD8FCB3}" type="pres">
      <dgm:prSet presAssocID="{0FEDBBDF-E4B0-4116-8C5A-EC5467C0E302}" presName="tx1" presStyleLbl="revTx" presStyleIdx="2" presStyleCnt="4"/>
      <dgm:spPr/>
    </dgm:pt>
    <dgm:pt modelId="{9D9C8B53-46AD-44FF-AAED-B67B31A833B1}" type="pres">
      <dgm:prSet presAssocID="{0FEDBBDF-E4B0-4116-8C5A-EC5467C0E302}" presName="vert1" presStyleCnt="0"/>
      <dgm:spPr/>
    </dgm:pt>
    <dgm:pt modelId="{330F132F-779A-4A11-BA8F-37C543E1FA09}" type="pres">
      <dgm:prSet presAssocID="{AA3CAE90-D713-4C6C-BBAF-FE240E3624DC}" presName="thickLine" presStyleLbl="alignNode1" presStyleIdx="3" presStyleCnt="4"/>
      <dgm:spPr/>
    </dgm:pt>
    <dgm:pt modelId="{DDE5BFDF-836F-4DEB-972C-B4E060FAF10B}" type="pres">
      <dgm:prSet presAssocID="{AA3CAE90-D713-4C6C-BBAF-FE240E3624DC}" presName="horz1" presStyleCnt="0"/>
      <dgm:spPr/>
    </dgm:pt>
    <dgm:pt modelId="{EEF01E7D-D4D4-45B5-9B86-132EAF0CDD7B}" type="pres">
      <dgm:prSet presAssocID="{AA3CAE90-D713-4C6C-BBAF-FE240E3624DC}" presName="tx1" presStyleLbl="revTx" presStyleIdx="3" presStyleCnt="4"/>
      <dgm:spPr/>
    </dgm:pt>
    <dgm:pt modelId="{DA21432B-A659-40A5-AECB-ECA24E4A2CCB}" type="pres">
      <dgm:prSet presAssocID="{AA3CAE90-D713-4C6C-BBAF-FE240E3624DC}" presName="vert1" presStyleCnt="0"/>
      <dgm:spPr/>
    </dgm:pt>
  </dgm:ptLst>
  <dgm:cxnLst>
    <dgm:cxn modelId="{9E110C32-F547-488A-8065-BCECA600BF8E}" srcId="{B45366B5-762B-44FD-8E47-1F2C27F12538}" destId="{866037C0-6A30-46B5-8A8B-A56E2DCCF064}" srcOrd="0" destOrd="0" parTransId="{BB74B49C-1DF5-4913-B5CF-067650A12EEA}" sibTransId="{AB3F00A8-39BB-42E9-96F5-4F145708F986}"/>
    <dgm:cxn modelId="{E9215536-43F5-4425-90A7-72B01A592C67}" srcId="{B45366B5-762B-44FD-8E47-1F2C27F12538}" destId="{A46BB052-B242-476E-BE64-188D888B0E26}" srcOrd="1" destOrd="0" parTransId="{ECA13FCB-4AFA-4FB5-A671-FD1DE1C707A2}" sibTransId="{C4411CF6-BEC2-4817-8196-6C0D9A023F11}"/>
    <dgm:cxn modelId="{46C3F638-8126-4C80-89C8-2F552A227CBB}" type="presOf" srcId="{AA3CAE90-D713-4C6C-BBAF-FE240E3624DC}" destId="{EEF01E7D-D4D4-45B5-9B86-132EAF0CDD7B}" srcOrd="0" destOrd="0" presId="urn:microsoft.com/office/officeart/2008/layout/LinedList"/>
    <dgm:cxn modelId="{62552653-1C96-4993-85E7-0364CCB0E2CC}" type="presOf" srcId="{0FEDBBDF-E4B0-4116-8C5A-EC5467C0E302}" destId="{AEB10810-6D42-47E7-9217-AC6EEDD8FCB3}" srcOrd="0" destOrd="0" presId="urn:microsoft.com/office/officeart/2008/layout/LinedList"/>
    <dgm:cxn modelId="{6BBE4884-5C95-4331-AA78-B3003A0B279D}" srcId="{B45366B5-762B-44FD-8E47-1F2C27F12538}" destId="{0FEDBBDF-E4B0-4116-8C5A-EC5467C0E302}" srcOrd="2" destOrd="0" parTransId="{E39EC003-DA32-4177-AF6D-8E838917F6E6}" sibTransId="{B92E91EC-FBC2-452B-8175-CB70F85281C7}"/>
    <dgm:cxn modelId="{2B1F5B9C-5008-41DA-A570-448F62E1BAAB}" type="presOf" srcId="{B45366B5-762B-44FD-8E47-1F2C27F12538}" destId="{9DD8DCCA-2FBF-4010-A545-83F049C51231}" srcOrd="0" destOrd="0" presId="urn:microsoft.com/office/officeart/2008/layout/LinedList"/>
    <dgm:cxn modelId="{AFB908A7-BA86-4545-A053-75CAF6C0A3FF}" srcId="{B45366B5-762B-44FD-8E47-1F2C27F12538}" destId="{AA3CAE90-D713-4C6C-BBAF-FE240E3624DC}" srcOrd="3" destOrd="0" parTransId="{6971A73B-87BB-46E8-9ADB-294B93D1E072}" sibTransId="{B382FF74-B936-4B82-B31E-4F561E3753DF}"/>
    <dgm:cxn modelId="{86A848D0-1954-4CDB-AF64-3C47D830DEA9}" type="presOf" srcId="{866037C0-6A30-46B5-8A8B-A56E2DCCF064}" destId="{23A9238F-963E-4007-B5AB-D5011EB7367A}" srcOrd="0" destOrd="0" presId="urn:microsoft.com/office/officeart/2008/layout/LinedList"/>
    <dgm:cxn modelId="{725EB1DB-D1B2-4ADF-8D9C-B75431580564}" type="presOf" srcId="{A46BB052-B242-476E-BE64-188D888B0E26}" destId="{DB9C53DD-408A-4FB1-BF6E-CE9C05210806}" srcOrd="0" destOrd="0" presId="urn:microsoft.com/office/officeart/2008/layout/LinedList"/>
    <dgm:cxn modelId="{04EC7CA6-A1EC-430B-BAA7-F11AD03961F2}" type="presParOf" srcId="{9DD8DCCA-2FBF-4010-A545-83F049C51231}" destId="{B7BAB4E1-BE71-4ECE-80EA-D7396CB1B131}" srcOrd="0" destOrd="0" presId="urn:microsoft.com/office/officeart/2008/layout/LinedList"/>
    <dgm:cxn modelId="{77561CE8-ECDC-4C5B-BE73-87E397088A0E}" type="presParOf" srcId="{9DD8DCCA-2FBF-4010-A545-83F049C51231}" destId="{54CBBAA9-52CA-485F-AB0E-F69C1F76DDAD}" srcOrd="1" destOrd="0" presId="urn:microsoft.com/office/officeart/2008/layout/LinedList"/>
    <dgm:cxn modelId="{8EA1759C-F695-4928-ADB7-6B9E634648E7}" type="presParOf" srcId="{54CBBAA9-52CA-485F-AB0E-F69C1F76DDAD}" destId="{23A9238F-963E-4007-B5AB-D5011EB7367A}" srcOrd="0" destOrd="0" presId="urn:microsoft.com/office/officeart/2008/layout/LinedList"/>
    <dgm:cxn modelId="{30208386-5A5B-43FA-B58E-1EB9C20167D8}" type="presParOf" srcId="{54CBBAA9-52CA-485F-AB0E-F69C1F76DDAD}" destId="{44563D8E-A63E-4626-BD49-C06B668E618F}" srcOrd="1" destOrd="0" presId="urn:microsoft.com/office/officeart/2008/layout/LinedList"/>
    <dgm:cxn modelId="{42AC36AC-EB7B-4F14-9AEC-253270D9D7E2}" type="presParOf" srcId="{9DD8DCCA-2FBF-4010-A545-83F049C51231}" destId="{252C41F4-B251-449D-B9AD-545646A39BED}" srcOrd="2" destOrd="0" presId="urn:microsoft.com/office/officeart/2008/layout/LinedList"/>
    <dgm:cxn modelId="{9E92CBD4-FE44-45A5-BFFA-7BD1234DD027}" type="presParOf" srcId="{9DD8DCCA-2FBF-4010-A545-83F049C51231}" destId="{3C8796DA-409C-4871-836D-453C115844FA}" srcOrd="3" destOrd="0" presId="urn:microsoft.com/office/officeart/2008/layout/LinedList"/>
    <dgm:cxn modelId="{7DBD1A14-37A5-4556-B8CB-EE7A97C89197}" type="presParOf" srcId="{3C8796DA-409C-4871-836D-453C115844FA}" destId="{DB9C53DD-408A-4FB1-BF6E-CE9C05210806}" srcOrd="0" destOrd="0" presId="urn:microsoft.com/office/officeart/2008/layout/LinedList"/>
    <dgm:cxn modelId="{52A5D6A1-3282-4D01-95DD-21C9E1668D80}" type="presParOf" srcId="{3C8796DA-409C-4871-836D-453C115844FA}" destId="{47EF78CE-2613-49D4-A5BC-9497D1125FAC}" srcOrd="1" destOrd="0" presId="urn:microsoft.com/office/officeart/2008/layout/LinedList"/>
    <dgm:cxn modelId="{636627D7-9DCE-4391-B233-7B6084A6F1A0}" type="presParOf" srcId="{9DD8DCCA-2FBF-4010-A545-83F049C51231}" destId="{49CCC181-5F75-4284-BCE9-DAA18D439C6E}" srcOrd="4" destOrd="0" presId="urn:microsoft.com/office/officeart/2008/layout/LinedList"/>
    <dgm:cxn modelId="{C16F509C-B9DB-4466-96E9-7DA1391AA9C4}" type="presParOf" srcId="{9DD8DCCA-2FBF-4010-A545-83F049C51231}" destId="{794B169E-2137-4FB5-9B6F-9DA6AEB628A2}" srcOrd="5" destOrd="0" presId="urn:microsoft.com/office/officeart/2008/layout/LinedList"/>
    <dgm:cxn modelId="{CC815802-4065-4D74-A597-39854F62FA56}" type="presParOf" srcId="{794B169E-2137-4FB5-9B6F-9DA6AEB628A2}" destId="{AEB10810-6D42-47E7-9217-AC6EEDD8FCB3}" srcOrd="0" destOrd="0" presId="urn:microsoft.com/office/officeart/2008/layout/LinedList"/>
    <dgm:cxn modelId="{261E2A6A-879A-4BBC-9F28-90DA8DDF107D}" type="presParOf" srcId="{794B169E-2137-4FB5-9B6F-9DA6AEB628A2}" destId="{9D9C8B53-46AD-44FF-AAED-B67B31A833B1}" srcOrd="1" destOrd="0" presId="urn:microsoft.com/office/officeart/2008/layout/LinedList"/>
    <dgm:cxn modelId="{B7EE755E-3D96-44C4-A977-3E388AFF6441}" type="presParOf" srcId="{9DD8DCCA-2FBF-4010-A545-83F049C51231}" destId="{330F132F-779A-4A11-BA8F-37C543E1FA09}" srcOrd="6" destOrd="0" presId="urn:microsoft.com/office/officeart/2008/layout/LinedList"/>
    <dgm:cxn modelId="{9A9A592E-3618-4773-99A0-72F0E1E45E5B}" type="presParOf" srcId="{9DD8DCCA-2FBF-4010-A545-83F049C51231}" destId="{DDE5BFDF-836F-4DEB-972C-B4E060FAF10B}" srcOrd="7" destOrd="0" presId="urn:microsoft.com/office/officeart/2008/layout/LinedList"/>
    <dgm:cxn modelId="{F8C647F8-C128-4EB3-BD46-A9DDC5FE8D6B}" type="presParOf" srcId="{DDE5BFDF-836F-4DEB-972C-B4E060FAF10B}" destId="{EEF01E7D-D4D4-45B5-9B86-132EAF0CDD7B}" srcOrd="0" destOrd="0" presId="urn:microsoft.com/office/officeart/2008/layout/LinedList"/>
    <dgm:cxn modelId="{F5346294-C2E5-4C33-8102-50FFFA5DD7C0}" type="presParOf" srcId="{DDE5BFDF-836F-4DEB-972C-B4E060FAF10B}" destId="{DA21432B-A659-40A5-AECB-ECA24E4A2CC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C649C-611F-4DF2-A41C-293DAEC1B342}">
      <dsp:nvSpPr>
        <dsp:cNvPr id="0" name=""/>
        <dsp:cNvSpPr/>
      </dsp:nvSpPr>
      <dsp:spPr>
        <a:xfrm>
          <a:off x="1373215" y="3572686"/>
          <a:ext cx="1388618" cy="138869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CE3EEA-DAC7-4A1B-90FA-99A00779C9B8}">
      <dsp:nvSpPr>
        <dsp:cNvPr id="0" name=""/>
        <dsp:cNvSpPr/>
      </dsp:nvSpPr>
      <dsp:spPr>
        <a:xfrm>
          <a:off x="2258874" y="2550225"/>
          <a:ext cx="412320" cy="412206"/>
        </a:xfrm>
        <a:prstGeom prst="donut">
          <a:avLst>
            <a:gd name="adj" fmla="val 746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555A71-0345-417E-8843-E08701155B58}">
      <dsp:nvSpPr>
        <dsp:cNvPr id="0" name=""/>
        <dsp:cNvSpPr/>
      </dsp:nvSpPr>
      <dsp:spPr>
        <a:xfrm>
          <a:off x="1426533" y="3626127"/>
          <a:ext cx="1281984" cy="128180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C33C95-44B0-469E-8CEB-C686F002FBB4}">
      <dsp:nvSpPr>
        <dsp:cNvPr id="0" name=""/>
        <dsp:cNvSpPr/>
      </dsp:nvSpPr>
      <dsp:spPr>
        <a:xfrm>
          <a:off x="2862544" y="3835178"/>
          <a:ext cx="726299" cy="72656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2BD4F4-9FAE-4692-9A13-0D9BA0A7195B}">
      <dsp:nvSpPr>
        <dsp:cNvPr id="0" name=""/>
        <dsp:cNvSpPr/>
      </dsp:nvSpPr>
      <dsp:spPr>
        <a:xfrm>
          <a:off x="2905198" y="3878009"/>
          <a:ext cx="640992" cy="640904"/>
        </a:xfrm>
        <a:prstGeom prst="ellipse">
          <a:avLst/>
        </a:prstGeom>
        <a:blipFill>
          <a:blip xmlns:r="http://schemas.openxmlformats.org/officeDocument/2006/relationships" r:embed="rId2"/>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FF8E93-7934-4EB7-85F3-32B4A9C83554}">
      <dsp:nvSpPr>
        <dsp:cNvPr id="0" name=""/>
        <dsp:cNvSpPr/>
      </dsp:nvSpPr>
      <dsp:spPr>
        <a:xfrm>
          <a:off x="2578186" y="2809966"/>
          <a:ext cx="931867" cy="93168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25DEE9-E013-422D-BEDC-F53C4C86F071}">
      <dsp:nvSpPr>
        <dsp:cNvPr id="0" name=""/>
        <dsp:cNvSpPr/>
      </dsp:nvSpPr>
      <dsp:spPr>
        <a:xfrm>
          <a:off x="3711474" y="1108092"/>
          <a:ext cx="305093" cy="305323"/>
        </a:xfrm>
        <a:prstGeom prst="donut">
          <a:avLst>
            <a:gd name="adj" fmla="val 746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9CCC18-2F34-42AF-A485-66222C9C25E1}">
      <dsp:nvSpPr>
        <dsp:cNvPr id="0" name=""/>
        <dsp:cNvSpPr/>
      </dsp:nvSpPr>
      <dsp:spPr>
        <a:xfrm>
          <a:off x="4169410" y="1031860"/>
          <a:ext cx="152842" cy="152465"/>
        </a:xfrm>
        <a:prstGeom prst="donut">
          <a:avLst>
            <a:gd name="adj" fmla="val 746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F85DC6-D265-4607-99E2-DFC1494C955B}">
      <dsp:nvSpPr>
        <dsp:cNvPr id="0" name=""/>
        <dsp:cNvSpPr/>
      </dsp:nvSpPr>
      <dsp:spPr>
        <a:xfrm>
          <a:off x="2627356" y="2859085"/>
          <a:ext cx="833526" cy="833057"/>
        </a:xfrm>
        <a:prstGeom prst="ellipse">
          <a:avLst/>
        </a:prstGeom>
        <a:blipFill>
          <a:blip xmlns:r="http://schemas.openxmlformats.org/officeDocument/2006/relationships" r:embed="rId3"/>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EC2439-82B5-4FF1-B15F-30B9609D3570}">
      <dsp:nvSpPr>
        <dsp:cNvPr id="0" name=""/>
        <dsp:cNvSpPr/>
      </dsp:nvSpPr>
      <dsp:spPr>
        <a:xfrm>
          <a:off x="2682451" y="1981231"/>
          <a:ext cx="653432" cy="65308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99C11E-4082-4227-B474-2512CE0F87C8}">
      <dsp:nvSpPr>
        <dsp:cNvPr id="0" name=""/>
        <dsp:cNvSpPr/>
      </dsp:nvSpPr>
      <dsp:spPr>
        <a:xfrm>
          <a:off x="3460391" y="4856483"/>
          <a:ext cx="228671" cy="229090"/>
        </a:xfrm>
        <a:prstGeom prst="donut">
          <a:avLst>
            <a:gd name="adj" fmla="val 746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6C82FF-CC9F-430C-967E-AB8F2B93DD98}">
      <dsp:nvSpPr>
        <dsp:cNvPr id="0" name=""/>
        <dsp:cNvSpPr/>
      </dsp:nvSpPr>
      <dsp:spPr>
        <a:xfrm>
          <a:off x="2720957" y="2019347"/>
          <a:ext cx="576418" cy="57646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B5200D-1D54-40F6-A7BC-1D26A93645BB}">
      <dsp:nvSpPr>
        <dsp:cNvPr id="0" name=""/>
        <dsp:cNvSpPr/>
      </dsp:nvSpPr>
      <dsp:spPr>
        <a:xfrm>
          <a:off x="3140387" y="1370584"/>
          <a:ext cx="605447" cy="60553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E5617D-C1C8-4022-859D-59CA7D5CB9E6}">
      <dsp:nvSpPr>
        <dsp:cNvPr id="0" name=""/>
        <dsp:cNvSpPr/>
      </dsp:nvSpPr>
      <dsp:spPr>
        <a:xfrm>
          <a:off x="3175931" y="1406343"/>
          <a:ext cx="534357" cy="534021"/>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EF82E0-9ED3-441B-998B-F8895CD9DB70}">
      <dsp:nvSpPr>
        <dsp:cNvPr id="0" name=""/>
        <dsp:cNvSpPr/>
      </dsp:nvSpPr>
      <dsp:spPr>
        <a:xfrm>
          <a:off x="0" y="2859085"/>
          <a:ext cx="2060416" cy="648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 numCol="1" spcCol="1270" anchor="b" anchorCtr="0">
          <a:noAutofit/>
        </a:bodyPr>
        <a:lstStyle/>
        <a:p>
          <a:pPr marL="0" lvl="0" indent="0" algn="r" defTabSz="889000">
            <a:lnSpc>
              <a:spcPct val="90000"/>
            </a:lnSpc>
            <a:spcBef>
              <a:spcPct val="0"/>
            </a:spcBef>
            <a:spcAft>
              <a:spcPct val="35000"/>
            </a:spcAft>
            <a:buNone/>
          </a:pPr>
          <a:r>
            <a:rPr lang="nb-NO" sz="2000" b="1" kern="1200" dirty="0"/>
            <a:t>Kommunalområde Helse og omsorg</a:t>
          </a:r>
        </a:p>
      </dsp:txBody>
      <dsp:txXfrm>
        <a:off x="0" y="2859085"/>
        <a:ext cx="2060416" cy="648370"/>
      </dsp:txXfrm>
    </dsp:sp>
    <dsp:sp modelId="{62AAA25D-E2AF-41C0-8E50-C1EE7B99F58F}">
      <dsp:nvSpPr>
        <dsp:cNvPr id="0" name=""/>
        <dsp:cNvSpPr/>
      </dsp:nvSpPr>
      <dsp:spPr>
        <a:xfrm>
          <a:off x="3738725" y="3878009"/>
          <a:ext cx="2060416" cy="640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nb-NO" sz="2000" kern="1200" dirty="0"/>
            <a:t>Helse og </a:t>
          </a:r>
          <a:r>
            <a:rPr lang="nb-NO" sz="2000" kern="1200" dirty="0" err="1"/>
            <a:t>førebygging</a:t>
          </a:r>
          <a:endParaRPr lang="nb-NO" sz="2000" kern="1200" dirty="0"/>
        </a:p>
      </dsp:txBody>
      <dsp:txXfrm>
        <a:off x="3738725" y="3878009"/>
        <a:ext cx="2060416" cy="640904"/>
      </dsp:txXfrm>
    </dsp:sp>
    <dsp:sp modelId="{EF62C9F2-3AE5-4711-B42B-8960AEC0065D}">
      <dsp:nvSpPr>
        <dsp:cNvPr id="0" name=""/>
        <dsp:cNvSpPr/>
      </dsp:nvSpPr>
      <dsp:spPr>
        <a:xfrm>
          <a:off x="3662303" y="2859085"/>
          <a:ext cx="2060416" cy="833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nb-NO" sz="2000" kern="1200" dirty="0"/>
            <a:t>Pleie og omsorg</a:t>
          </a:r>
        </a:p>
      </dsp:txBody>
      <dsp:txXfrm>
        <a:off x="3662303" y="2859085"/>
        <a:ext cx="2060416" cy="833057"/>
      </dsp:txXfrm>
    </dsp:sp>
    <dsp:sp modelId="{110AA95B-A731-4E66-9332-346F4CF186F8}">
      <dsp:nvSpPr>
        <dsp:cNvPr id="0" name=""/>
        <dsp:cNvSpPr/>
      </dsp:nvSpPr>
      <dsp:spPr>
        <a:xfrm>
          <a:off x="3482210" y="2072509"/>
          <a:ext cx="2060416" cy="576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nb-NO" sz="2000" kern="1200" dirty="0"/>
            <a:t>Bu og miljø</a:t>
          </a:r>
        </a:p>
      </dsp:txBody>
      <dsp:txXfrm>
        <a:off x="3482210" y="2072509"/>
        <a:ext cx="2060416" cy="576460"/>
      </dsp:txXfrm>
    </dsp:sp>
    <dsp:sp modelId="{733DBD2B-124D-4D2C-B246-0A77EF2D5A63}">
      <dsp:nvSpPr>
        <dsp:cNvPr id="0" name=""/>
        <dsp:cNvSpPr/>
      </dsp:nvSpPr>
      <dsp:spPr>
        <a:xfrm>
          <a:off x="3863724" y="1406343"/>
          <a:ext cx="2060416" cy="534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nb-NO" sz="2000" kern="1200" dirty="0"/>
            <a:t>NAV</a:t>
          </a:r>
        </a:p>
      </dsp:txBody>
      <dsp:txXfrm>
        <a:off x="3863724" y="1406343"/>
        <a:ext cx="2060416" cy="5340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AB4E1-BE71-4ECE-80EA-D7396CB1B131}">
      <dsp:nvSpPr>
        <dsp:cNvPr id="0" name=""/>
        <dsp:cNvSpPr/>
      </dsp:nvSpPr>
      <dsp:spPr>
        <a:xfrm>
          <a:off x="0" y="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A9238F-963E-4007-B5AB-D5011EB7367A}">
      <dsp:nvSpPr>
        <dsp:cNvPr id="0" name=""/>
        <dsp:cNvSpPr/>
      </dsp:nvSpPr>
      <dsp:spPr>
        <a:xfrm>
          <a:off x="0" y="0"/>
          <a:ext cx="6900512" cy="1260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b-NO" sz="2800" kern="1200" dirty="0"/>
            <a:t>Aurland har </a:t>
          </a:r>
          <a:r>
            <a:rPr lang="nb-NO" sz="2800" kern="1200" dirty="0" err="1"/>
            <a:t>eit</a:t>
          </a:r>
          <a:r>
            <a:rPr lang="nb-NO" sz="2800" kern="1200" dirty="0"/>
            <a:t> </a:t>
          </a:r>
          <a:r>
            <a:rPr lang="nb-NO" sz="2800" kern="1200" dirty="0" err="1"/>
            <a:t>høgare</a:t>
          </a:r>
          <a:r>
            <a:rPr lang="nb-NO" sz="2800" kern="1200" dirty="0"/>
            <a:t> utgiftsnivå på helse- og omsorgsområdet enn behovet </a:t>
          </a:r>
          <a:r>
            <a:rPr lang="nb-NO" sz="2800" kern="1200" dirty="0" err="1"/>
            <a:t>tilseier</a:t>
          </a:r>
          <a:r>
            <a:rPr lang="nb-NO" sz="2800" kern="1200" dirty="0"/>
            <a:t>.</a:t>
          </a:r>
          <a:endParaRPr lang="en-US" sz="2800" kern="1200" dirty="0"/>
        </a:p>
      </dsp:txBody>
      <dsp:txXfrm>
        <a:off x="0" y="0"/>
        <a:ext cx="6900512" cy="1260918"/>
      </dsp:txXfrm>
    </dsp:sp>
    <dsp:sp modelId="{252C41F4-B251-449D-B9AD-545646A39BED}">
      <dsp:nvSpPr>
        <dsp:cNvPr id="0" name=""/>
        <dsp:cNvSpPr/>
      </dsp:nvSpPr>
      <dsp:spPr>
        <a:xfrm>
          <a:off x="0" y="1260918"/>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9C53DD-408A-4FB1-BF6E-CE9C05210806}">
      <dsp:nvSpPr>
        <dsp:cNvPr id="0" name=""/>
        <dsp:cNvSpPr/>
      </dsp:nvSpPr>
      <dsp:spPr>
        <a:xfrm>
          <a:off x="0" y="1260918"/>
          <a:ext cx="6900512" cy="1260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b-NO" sz="2800" kern="1200" dirty="0"/>
            <a:t>Aurland </a:t>
          </a:r>
          <a:r>
            <a:rPr lang="nb-NO" sz="2800" kern="1200" dirty="0" err="1"/>
            <a:t>prioriterar</a:t>
          </a:r>
          <a:r>
            <a:rPr lang="nb-NO" sz="2800" kern="1200" dirty="0"/>
            <a:t> heimebaserte </a:t>
          </a:r>
          <a:r>
            <a:rPr lang="nb-NO" sz="2800" kern="1200" dirty="0" err="1"/>
            <a:t>tenester</a:t>
          </a:r>
          <a:r>
            <a:rPr lang="nb-NO" sz="2800" kern="1200" dirty="0"/>
            <a:t> framfor institusjonsbaserte </a:t>
          </a:r>
          <a:r>
            <a:rPr lang="nb-NO" sz="2800" kern="1200" dirty="0" err="1"/>
            <a:t>tenester</a:t>
          </a:r>
          <a:r>
            <a:rPr lang="nb-NO" sz="2800" kern="1200" dirty="0"/>
            <a:t>.</a:t>
          </a:r>
          <a:endParaRPr lang="en-US" sz="2800" kern="1200" dirty="0"/>
        </a:p>
      </dsp:txBody>
      <dsp:txXfrm>
        <a:off x="0" y="1260918"/>
        <a:ext cx="6900512" cy="1260918"/>
      </dsp:txXfrm>
    </dsp:sp>
    <dsp:sp modelId="{49CCC181-5F75-4284-BCE9-DAA18D439C6E}">
      <dsp:nvSpPr>
        <dsp:cNvPr id="0" name=""/>
        <dsp:cNvSpPr/>
      </dsp:nvSpPr>
      <dsp:spPr>
        <a:xfrm>
          <a:off x="0" y="2521837"/>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B10810-6D42-47E7-9217-AC6EEDD8FCB3}">
      <dsp:nvSpPr>
        <dsp:cNvPr id="0" name=""/>
        <dsp:cNvSpPr/>
      </dsp:nvSpPr>
      <dsp:spPr>
        <a:xfrm>
          <a:off x="0" y="2521837"/>
          <a:ext cx="6900512" cy="1260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b-NO" sz="2800" kern="1200" dirty="0"/>
            <a:t>Framtidige </a:t>
          </a:r>
          <a:r>
            <a:rPr lang="nb-NO" sz="2800" kern="1200" dirty="0" err="1"/>
            <a:t>auka</a:t>
          </a:r>
          <a:r>
            <a:rPr lang="nb-NO" sz="2800" kern="1200" dirty="0"/>
            <a:t> demografikostnader vil i all hovedsak </a:t>
          </a:r>
          <a:r>
            <a:rPr lang="nb-NO" sz="2800" kern="1200" dirty="0" err="1"/>
            <a:t>vere</a:t>
          </a:r>
          <a:r>
            <a:rPr lang="nb-NO" sz="2800" kern="1200" dirty="0"/>
            <a:t> knytta til pleie og omsorg. </a:t>
          </a:r>
          <a:endParaRPr lang="en-US" sz="2800" kern="1200" dirty="0"/>
        </a:p>
      </dsp:txBody>
      <dsp:txXfrm>
        <a:off x="0" y="2521837"/>
        <a:ext cx="6900512" cy="1260918"/>
      </dsp:txXfrm>
    </dsp:sp>
    <dsp:sp modelId="{330F132F-779A-4A11-BA8F-37C543E1FA09}">
      <dsp:nvSpPr>
        <dsp:cNvPr id="0" name=""/>
        <dsp:cNvSpPr/>
      </dsp:nvSpPr>
      <dsp:spPr>
        <a:xfrm>
          <a:off x="0" y="3782756"/>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F01E7D-D4D4-45B5-9B86-132EAF0CDD7B}">
      <dsp:nvSpPr>
        <dsp:cNvPr id="0" name=""/>
        <dsp:cNvSpPr/>
      </dsp:nvSpPr>
      <dsp:spPr>
        <a:xfrm>
          <a:off x="0" y="3782756"/>
          <a:ext cx="6900512" cy="1260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b-NO" sz="2800" kern="1200" dirty="0" err="1"/>
            <a:t>Prognosane</a:t>
          </a:r>
          <a:r>
            <a:rPr lang="nb-NO" sz="2800" kern="1200" dirty="0"/>
            <a:t> </a:t>
          </a:r>
          <a:r>
            <a:rPr lang="nb-NO" sz="2800" kern="1200" dirty="0" err="1"/>
            <a:t>tilseier</a:t>
          </a:r>
          <a:r>
            <a:rPr lang="nb-NO" sz="2800" kern="1200" dirty="0"/>
            <a:t> </a:t>
          </a:r>
          <a:r>
            <a:rPr lang="nb-NO" sz="2800" kern="1200" dirty="0" err="1"/>
            <a:t>auka</a:t>
          </a:r>
          <a:r>
            <a:rPr lang="nb-NO" sz="2800" kern="1200" dirty="0"/>
            <a:t> behov for buformer med </a:t>
          </a:r>
          <a:r>
            <a:rPr lang="nb-NO" sz="2800" kern="1200" dirty="0" err="1"/>
            <a:t>heildøgns</a:t>
          </a:r>
          <a:r>
            <a:rPr lang="nb-NO" sz="2800" kern="1200" dirty="0"/>
            <a:t> omsorg og </a:t>
          </a:r>
          <a:r>
            <a:rPr lang="nb-NO" sz="2800" kern="1200" dirty="0" err="1"/>
            <a:t>heimetenester</a:t>
          </a:r>
          <a:r>
            <a:rPr lang="nb-NO" sz="2800" kern="1200" dirty="0"/>
            <a:t>.</a:t>
          </a:r>
          <a:endParaRPr lang="en-US" sz="2800" kern="1200" dirty="0"/>
        </a:p>
      </dsp:txBody>
      <dsp:txXfrm>
        <a:off x="0" y="3782756"/>
        <a:ext cx="6900512" cy="1260918"/>
      </dsp:txXfrm>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B72CB-C3EC-479D-8DD1-842E8F3B03B4}" type="datetimeFigureOut">
              <a:rPr lang="nb-NO" smtClean="0"/>
              <a:t>01.06.2023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5314A-496B-4CEC-BB9C-F899F035775C}" type="slidenum">
              <a:rPr lang="nb-NO" smtClean="0"/>
              <a:t>‹#›</a:t>
            </a:fld>
            <a:endParaRPr lang="nb-NO"/>
          </a:p>
        </p:txBody>
      </p:sp>
    </p:spTree>
    <p:extLst>
      <p:ext uri="{BB962C8B-B14F-4D97-AF65-F5344CB8AC3E}">
        <p14:creationId xmlns:p14="http://schemas.microsoft.com/office/powerpoint/2010/main" val="506985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vegne av </a:t>
            </a:r>
            <a:r>
              <a:rPr lang="nb-NO" dirty="0" err="1"/>
              <a:t>tenesteleiarane</a:t>
            </a:r>
            <a:r>
              <a:rPr lang="nb-NO" dirty="0"/>
              <a:t> i </a:t>
            </a:r>
            <a:r>
              <a:rPr lang="nb-NO" dirty="0" err="1"/>
              <a:t>dei</a:t>
            </a:r>
            <a:r>
              <a:rPr lang="nb-NO" dirty="0"/>
              <a:t> tre andre </a:t>
            </a:r>
            <a:r>
              <a:rPr lang="nb-NO" dirty="0" err="1"/>
              <a:t>einingane</a:t>
            </a:r>
            <a:r>
              <a:rPr lang="nb-NO" dirty="0"/>
              <a:t>, skal </a:t>
            </a:r>
            <a:r>
              <a:rPr lang="nb-NO" dirty="0" err="1"/>
              <a:t>eg</a:t>
            </a:r>
            <a:r>
              <a:rPr lang="nb-NO" dirty="0"/>
              <a:t> ta </a:t>
            </a:r>
            <a:r>
              <a:rPr lang="nb-NO" dirty="0" err="1"/>
              <a:t>ein</a:t>
            </a:r>
            <a:r>
              <a:rPr lang="nb-NO" dirty="0"/>
              <a:t> gjennomgang av kommunalområdet med </a:t>
            </a:r>
            <a:r>
              <a:rPr lang="nb-NO" dirty="0" err="1"/>
              <a:t>eit</a:t>
            </a:r>
            <a:r>
              <a:rPr lang="nb-NO" dirty="0"/>
              <a:t> framtidsperspektiv- </a:t>
            </a:r>
          </a:p>
        </p:txBody>
      </p:sp>
      <p:sp>
        <p:nvSpPr>
          <p:cNvPr id="4" name="Plassholder for lysbildenummer 3"/>
          <p:cNvSpPr>
            <a:spLocks noGrp="1"/>
          </p:cNvSpPr>
          <p:nvPr>
            <p:ph type="sldNum" sz="quarter" idx="5"/>
          </p:nvPr>
        </p:nvSpPr>
        <p:spPr/>
        <p:txBody>
          <a:bodyPr/>
          <a:lstStyle/>
          <a:p>
            <a:fld id="{7545314A-496B-4CEC-BB9C-F899F035775C}" type="slidenum">
              <a:rPr lang="nb-NO" smtClean="0"/>
              <a:t>2</a:t>
            </a:fld>
            <a:endParaRPr lang="nb-NO"/>
          </a:p>
        </p:txBody>
      </p:sp>
    </p:spTree>
    <p:extLst>
      <p:ext uri="{BB962C8B-B14F-4D97-AF65-F5344CB8AC3E}">
        <p14:creationId xmlns:p14="http://schemas.microsoft.com/office/powerpoint/2010/main" val="1509813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dirty="0">
                <a:solidFill>
                  <a:srgbClr val="002060"/>
                </a:solidFill>
              </a:rPr>
              <a:t>Gir signal om retningsval og forventningar til framtidas tenester i kommunen. </a:t>
            </a:r>
            <a:endParaRPr lang="nn-NO" sz="1100" dirty="0">
              <a:solidFill>
                <a:srgbClr val="002060"/>
              </a:solidFill>
            </a:endParaRPr>
          </a:p>
          <a:p>
            <a:endParaRPr lang="nb-NO" dirty="0"/>
          </a:p>
        </p:txBody>
      </p:sp>
      <p:sp>
        <p:nvSpPr>
          <p:cNvPr id="4" name="Plassholder for lysbildenummer 3"/>
          <p:cNvSpPr>
            <a:spLocks noGrp="1"/>
          </p:cNvSpPr>
          <p:nvPr>
            <p:ph type="sldNum" sz="quarter" idx="5"/>
          </p:nvPr>
        </p:nvSpPr>
        <p:spPr/>
        <p:txBody>
          <a:bodyPr/>
          <a:lstStyle/>
          <a:p>
            <a:fld id="{7545314A-496B-4CEC-BB9C-F899F035775C}" type="slidenum">
              <a:rPr lang="nb-NO" smtClean="0"/>
              <a:t>6</a:t>
            </a:fld>
            <a:endParaRPr lang="nb-NO"/>
          </a:p>
        </p:txBody>
      </p:sp>
    </p:spTree>
    <p:extLst>
      <p:ext uri="{BB962C8B-B14F-4D97-AF65-F5344CB8AC3E}">
        <p14:creationId xmlns:p14="http://schemas.microsoft.com/office/powerpoint/2010/main" val="2343221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dirty="0">
                <a:effectLst/>
              </a:rPr>
              <a:t>Funnene fra midtveisevalueringen av Meld. St. 15 (2017–2018) </a:t>
            </a:r>
            <a:r>
              <a:rPr lang="nb-NO" sz="1200" b="0" i="1" dirty="0">
                <a:effectLst/>
              </a:rPr>
              <a:t>Leve hele livet – En kvalitetsreform for eldre</a:t>
            </a:r>
            <a:r>
              <a:rPr lang="nb-NO" sz="1200" b="0" i="0" dirty="0">
                <a:effectLst/>
              </a:rPr>
              <a:t> skal følges opp. På denne måten vil regjeringen legge til rette for en forutsigbar og sammenhengende overgang fra oppfølgingen av Leve hele livet til Bo trygt hjemme-reformen. Det tas sikte på å legge fram en stortingsmelding om Bo trygt hjemme-reformen i løpet av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dirty="0">
                <a:effectLst/>
              </a:rPr>
              <a:t>Opptrappingsplan for heltid og god bemanning i omsorgstjenesten. Målet er å bistå kommunene i deres arbeid med å løse personellutfordringene i tjenesten både på kort og lang sikt, til det beste for den enkelte og for felleskapet.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dirty="0">
              <a:effectLst/>
            </a:endParaRPr>
          </a:p>
          <a:p>
            <a:endParaRPr lang="nb-NO" dirty="0"/>
          </a:p>
        </p:txBody>
      </p:sp>
      <p:sp>
        <p:nvSpPr>
          <p:cNvPr id="4" name="Plassholder for lysbildenummer 3"/>
          <p:cNvSpPr>
            <a:spLocks noGrp="1"/>
          </p:cNvSpPr>
          <p:nvPr>
            <p:ph type="sldNum" sz="quarter" idx="5"/>
          </p:nvPr>
        </p:nvSpPr>
        <p:spPr/>
        <p:txBody>
          <a:bodyPr/>
          <a:lstStyle/>
          <a:p>
            <a:fld id="{7545314A-496B-4CEC-BB9C-F899F035775C}" type="slidenum">
              <a:rPr lang="nb-NO" smtClean="0"/>
              <a:t>7</a:t>
            </a:fld>
            <a:endParaRPr lang="nb-NO"/>
          </a:p>
        </p:txBody>
      </p:sp>
    </p:spTree>
    <p:extLst>
      <p:ext uri="{BB962C8B-B14F-4D97-AF65-F5344CB8AC3E}">
        <p14:creationId xmlns:p14="http://schemas.microsoft.com/office/powerpoint/2010/main" val="1885540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800" dirty="0"/>
              <a:t>er det såkalte generalistkommuneprinsippet. Dette prinsippet innebærer at alle kommuner, med svært få unntak, har de samme oppgavene uansett innbyggertall, bosettingsstruktur, økonomi eller andre kjennetegn. Som generalistkommune skal kommunene ha det samme ansvaret og håndtere de samme kravene til tjenester til sine innbyggere, ivareta planleggings- og utviklingsoppgaver i lokalsamfunnet, utføre oppgavene som myndighetsutøver, og ivareta demokratiske funksjoner.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Et viktig kjennetegn ved det norske kommunesystemet – samstundes står kommunesektoren står overfor utfordringer i åra som kjem</a:t>
            </a:r>
          </a:p>
          <a:p>
            <a:endParaRPr lang="nb-NO" dirty="0"/>
          </a:p>
        </p:txBody>
      </p:sp>
      <p:sp>
        <p:nvSpPr>
          <p:cNvPr id="4" name="Plassholder for lysbildenummer 3"/>
          <p:cNvSpPr>
            <a:spLocks noGrp="1"/>
          </p:cNvSpPr>
          <p:nvPr>
            <p:ph type="sldNum" sz="quarter" idx="5"/>
          </p:nvPr>
        </p:nvSpPr>
        <p:spPr/>
        <p:txBody>
          <a:bodyPr/>
          <a:lstStyle/>
          <a:p>
            <a:fld id="{7545314A-496B-4CEC-BB9C-F899F035775C}" type="slidenum">
              <a:rPr lang="nb-NO" smtClean="0"/>
              <a:t>8</a:t>
            </a:fld>
            <a:endParaRPr lang="nb-NO"/>
          </a:p>
        </p:txBody>
      </p:sp>
    </p:spTree>
    <p:extLst>
      <p:ext uri="{BB962C8B-B14F-4D97-AF65-F5344CB8AC3E}">
        <p14:creationId xmlns:p14="http://schemas.microsoft.com/office/powerpoint/2010/main" val="4024009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Dokumentgjennomgang</a:t>
            </a:r>
          </a:p>
          <a:p>
            <a:r>
              <a:rPr lang="nb-NO" sz="1200" dirty="0"/>
              <a:t>SWOT-analyse</a:t>
            </a:r>
          </a:p>
          <a:p>
            <a:r>
              <a:rPr lang="nb-NO" sz="1200" dirty="0"/>
              <a:t>Intervju – </a:t>
            </a:r>
            <a:r>
              <a:rPr lang="nb-NO" sz="1200" dirty="0" err="1"/>
              <a:t>semi</a:t>
            </a:r>
            <a:r>
              <a:rPr lang="nb-NO" sz="1200" dirty="0"/>
              <a:t>-strukturerte</a:t>
            </a:r>
          </a:p>
          <a:p>
            <a:r>
              <a:rPr lang="nb-NO" sz="1200" dirty="0"/>
              <a:t>Arbeidsmøter / workshops (teams) etter behov</a:t>
            </a:r>
          </a:p>
          <a:p>
            <a:r>
              <a:rPr lang="nb-NO" sz="1200" dirty="0"/>
              <a:t>Tilpasset, utprøvd og anerkjent Lean-metodikk - Prosessgjennomgang / verdistrømanalyse? • </a:t>
            </a:r>
          </a:p>
          <a:p>
            <a:r>
              <a:rPr lang="nb-NO" sz="1200" dirty="0"/>
              <a:t>Best mulig kunnskapsgrunnlag, herunder </a:t>
            </a:r>
            <a:r>
              <a:rPr lang="nb-NO" sz="1200" dirty="0" err="1"/>
              <a:t>Kostra</a:t>
            </a:r>
            <a:r>
              <a:rPr lang="nb-NO" sz="1200" dirty="0"/>
              <a:t>-analyse og SSB-data. Mulighet for benchmarking </a:t>
            </a:r>
          </a:p>
          <a:p>
            <a:endParaRPr lang="nb-NO" dirty="0"/>
          </a:p>
          <a:p>
            <a:r>
              <a:rPr lang="nb-NO" sz="1200" dirty="0"/>
              <a:t>Metoden bygger på aktiv involvering, dialog om utfordringer og løsninger, god informasjonsflyt og åpenhet gjennom hele prosessen.</a:t>
            </a:r>
          </a:p>
          <a:p>
            <a:r>
              <a:rPr lang="nb-NO" sz="1200" dirty="0"/>
              <a:t>Vektlegger anbefalinger og forbedringer som har sterk forankring blant de involverte</a:t>
            </a:r>
          </a:p>
          <a:p>
            <a:r>
              <a:rPr lang="nb-NO" sz="1200" dirty="0"/>
              <a:t>Tilrettelegge for gode interne utviklingsprosesser i det videre implementeringsløpet </a:t>
            </a:r>
          </a:p>
          <a:p>
            <a:r>
              <a:rPr lang="nb-NO" sz="1200" dirty="0"/>
              <a:t>Hensiktsmessig, enkel prosjektorganisering </a:t>
            </a:r>
          </a:p>
          <a:p>
            <a:r>
              <a:rPr lang="nb-NO" sz="1200" dirty="0"/>
              <a:t>Prosjektstyring og oppfølging basert på anerkjent prosjektmodell («Bedre Prosjekt»</a:t>
            </a:r>
          </a:p>
          <a:p>
            <a:endParaRPr lang="nb-NO" dirty="0"/>
          </a:p>
        </p:txBody>
      </p:sp>
      <p:sp>
        <p:nvSpPr>
          <p:cNvPr id="4" name="Plassholder for lysbildenummer 3"/>
          <p:cNvSpPr>
            <a:spLocks noGrp="1"/>
          </p:cNvSpPr>
          <p:nvPr>
            <p:ph type="sldNum" sz="quarter" idx="5"/>
          </p:nvPr>
        </p:nvSpPr>
        <p:spPr/>
        <p:txBody>
          <a:bodyPr/>
          <a:lstStyle/>
          <a:p>
            <a:fld id="{7545314A-496B-4CEC-BB9C-F899F035775C}" type="slidenum">
              <a:rPr lang="nb-NO" smtClean="0"/>
              <a:t>16</a:t>
            </a:fld>
            <a:endParaRPr lang="nb-NO"/>
          </a:p>
        </p:txBody>
      </p:sp>
    </p:spTree>
    <p:extLst>
      <p:ext uri="{BB962C8B-B14F-4D97-AF65-F5344CB8AC3E}">
        <p14:creationId xmlns:p14="http://schemas.microsoft.com/office/powerpoint/2010/main" val="742402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Dersom vi summerer opp antall institusjonsplasser og omsorgsboliger med heldøgns bemanning, og dividerer på antall personer over 80 år i kommunen, får vi et tall på dekningsgraden. </a:t>
            </a:r>
            <a:endParaRPr lang="nb-NO" dirty="0"/>
          </a:p>
        </p:txBody>
      </p:sp>
      <p:sp>
        <p:nvSpPr>
          <p:cNvPr id="4" name="Plassholder for lysbildenummer 3"/>
          <p:cNvSpPr>
            <a:spLocks noGrp="1"/>
          </p:cNvSpPr>
          <p:nvPr>
            <p:ph type="sldNum" sz="quarter" idx="5"/>
          </p:nvPr>
        </p:nvSpPr>
        <p:spPr/>
        <p:txBody>
          <a:bodyPr/>
          <a:lstStyle/>
          <a:p>
            <a:fld id="{7545314A-496B-4CEC-BB9C-F899F035775C}" type="slidenum">
              <a:rPr lang="nb-NO" smtClean="0"/>
              <a:t>21</a:t>
            </a:fld>
            <a:endParaRPr lang="nb-NO"/>
          </a:p>
        </p:txBody>
      </p:sp>
    </p:spTree>
    <p:extLst>
      <p:ext uri="{BB962C8B-B14F-4D97-AF65-F5344CB8AC3E}">
        <p14:creationId xmlns:p14="http://schemas.microsoft.com/office/powerpoint/2010/main" val="821210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333333"/>
                </a:solidFill>
                <a:effectLst/>
                <a:latin typeface="Open Sans" panose="020B0606030504020204" pitchFamily="34" charset="0"/>
              </a:rPr>
              <a:t>I kommuneproposisjonen for 2024 kjem det frem at andelen mottakere som var under 67 år i 2015 var på 39,1 prosent. Denne andelen har økt gradvis fram mot 2022, mens andelen mottakere over 80 år har blitt redusert. </a:t>
            </a:r>
          </a:p>
          <a:p>
            <a:endParaRPr lang="nb-NO" b="0" i="0" dirty="0">
              <a:solidFill>
                <a:srgbClr val="333333"/>
              </a:solidFill>
              <a:effectLst/>
              <a:latin typeface="Open Sans" panose="020B0606030504020204" pitchFamily="34" charset="0"/>
            </a:endParaRPr>
          </a:p>
          <a:p>
            <a:r>
              <a:rPr lang="nb-NO" b="0" i="0" dirty="0">
                <a:solidFill>
                  <a:srgbClr val="333333"/>
                </a:solidFill>
                <a:effectLst/>
                <a:latin typeface="Open Sans" panose="020B0606030504020204" pitchFamily="34" charset="0"/>
              </a:rPr>
              <a:t>I 2022 var 41,5 prosent av personene som mottok kommunale helse- og omsorgstjenester under 67 år, </a:t>
            </a:r>
          </a:p>
          <a:p>
            <a:r>
              <a:rPr lang="nb-NO" b="0" i="0" dirty="0">
                <a:solidFill>
                  <a:srgbClr val="333333"/>
                </a:solidFill>
                <a:effectLst/>
                <a:latin typeface="Open Sans" panose="020B0606030504020204" pitchFamily="34" charset="0"/>
              </a:rPr>
              <a:t>og innenfor hjemmebaserte tjenester gis om lag 70,0 prosent av timene til denne aldersgruppen. </a:t>
            </a:r>
            <a:endParaRPr lang="nb-NO" dirty="0"/>
          </a:p>
          <a:p>
            <a:endParaRPr lang="nb-NO" dirty="0"/>
          </a:p>
        </p:txBody>
      </p:sp>
      <p:sp>
        <p:nvSpPr>
          <p:cNvPr id="4" name="Plassholder for lysbildenummer 3"/>
          <p:cNvSpPr>
            <a:spLocks noGrp="1"/>
          </p:cNvSpPr>
          <p:nvPr>
            <p:ph type="sldNum" sz="quarter" idx="5"/>
          </p:nvPr>
        </p:nvSpPr>
        <p:spPr/>
        <p:txBody>
          <a:bodyPr/>
          <a:lstStyle/>
          <a:p>
            <a:fld id="{7545314A-496B-4CEC-BB9C-F899F035775C}" type="slidenum">
              <a:rPr lang="nb-NO" smtClean="0"/>
              <a:t>24</a:t>
            </a:fld>
            <a:endParaRPr lang="nb-NO"/>
          </a:p>
        </p:txBody>
      </p:sp>
    </p:spTree>
    <p:extLst>
      <p:ext uri="{BB962C8B-B14F-4D97-AF65-F5344CB8AC3E}">
        <p14:creationId xmlns:p14="http://schemas.microsoft.com/office/powerpoint/2010/main" val="2281365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a typeface="Calibri" panose="020F0502020204030204"/>
                <a:cs typeface="Calibri" panose="020F0502020204030204"/>
              </a:rPr>
              <a:t>Nasjonalt KS-nettverk</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444444"/>
                </a:solidFill>
                <a:latin typeface="Calibri" panose="020F0502020204030204" pitchFamily="34" charset="0"/>
                <a:cs typeface="Calibri" panose="020F0502020204030204" pitchFamily="34" charset="0"/>
              </a:rPr>
              <a:t>Handler om å endre </a:t>
            </a:r>
            <a:r>
              <a:rPr lang="nb-NO" sz="1200" b="0" i="0" dirty="0" err="1">
                <a:solidFill>
                  <a:srgbClr val="444444"/>
                </a:solidFill>
                <a:effectLst/>
                <a:latin typeface="Calibri" panose="020F0502020204030204" pitchFamily="34" charset="0"/>
                <a:cs typeface="Calibri" panose="020F0502020204030204" pitchFamily="34" charset="0"/>
              </a:rPr>
              <a:t>organiseringn</a:t>
            </a:r>
            <a:r>
              <a:rPr lang="nb-NO" sz="1200" b="0" i="0" dirty="0">
                <a:solidFill>
                  <a:srgbClr val="444444"/>
                </a:solidFill>
                <a:effectLst/>
                <a:latin typeface="Calibri" panose="020F0502020204030204" pitchFamily="34" charset="0"/>
                <a:cs typeface="Calibri" panose="020F0502020204030204" pitchFamily="34" charset="0"/>
              </a:rPr>
              <a:t> av arbeidet i helse – og omsorgstjenestene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dirty="0">
                <a:solidFill>
                  <a:srgbClr val="444444"/>
                </a:solidFill>
                <a:effectLst/>
                <a:latin typeface="Calibri" panose="020F0502020204030204" pitchFamily="34" charset="0"/>
                <a:cs typeface="Calibri" panose="020F0502020204030204" pitchFamily="34" charset="0"/>
              </a:rPr>
              <a:t>Tørn kjem </a:t>
            </a:r>
            <a:r>
              <a:rPr lang="nb-NO" sz="1200" b="0" i="0" dirty="0" err="1">
                <a:solidFill>
                  <a:srgbClr val="444444"/>
                </a:solidFill>
                <a:effectLst/>
                <a:latin typeface="Calibri" panose="020F0502020204030204" pitchFamily="34" charset="0"/>
                <a:cs typeface="Calibri" panose="020F0502020204030204" pitchFamily="34" charset="0"/>
              </a:rPr>
              <a:t>frå</a:t>
            </a:r>
            <a:r>
              <a:rPr lang="nb-NO" sz="1200" b="0" i="0" dirty="0">
                <a:solidFill>
                  <a:srgbClr val="444444"/>
                </a:solidFill>
                <a:effectLst/>
                <a:latin typeface="Calibri" panose="020F0502020204030204" pitchFamily="34" charset="0"/>
                <a:cs typeface="Calibri" panose="020F0502020204030204" pitchFamily="34" charset="0"/>
              </a:rPr>
              <a:t> det engelske ordet Turn og betyr </a:t>
            </a:r>
            <a:r>
              <a:rPr lang="nb-NO" sz="1200" b="0" i="0" dirty="0" err="1">
                <a:solidFill>
                  <a:srgbClr val="444444"/>
                </a:solidFill>
                <a:effectLst/>
                <a:latin typeface="Calibri" panose="020F0502020204030204" pitchFamily="34" charset="0"/>
                <a:cs typeface="Calibri" panose="020F0502020204030204" pitchFamily="34" charset="0"/>
              </a:rPr>
              <a:t>vridinig</a:t>
            </a:r>
            <a:r>
              <a:rPr lang="nb-NO" sz="1200" b="0" i="0" dirty="0">
                <a:solidFill>
                  <a:srgbClr val="444444"/>
                </a:solidFill>
                <a:effectLst/>
                <a:latin typeface="Calibri" panose="020F0502020204030204" pitchFamily="34" charset="0"/>
                <a:cs typeface="Calibri" panose="020F0502020204030204" pitchFamily="34" charset="0"/>
              </a:rPr>
              <a:t>/ vending- </a:t>
            </a:r>
            <a:r>
              <a:rPr lang="nb-NO" sz="1200" b="0" i="0" dirty="0" err="1">
                <a:solidFill>
                  <a:srgbClr val="444444"/>
                </a:solidFill>
                <a:effectLst/>
                <a:latin typeface="Calibri" panose="020F0502020204030204" pitchFamily="34" charset="0"/>
                <a:cs typeface="Calibri" panose="020F0502020204030204" pitchFamily="34" charset="0"/>
              </a:rPr>
              <a:t>me</a:t>
            </a:r>
            <a:r>
              <a:rPr lang="nb-NO" sz="1200" b="0" i="0" dirty="0">
                <a:solidFill>
                  <a:srgbClr val="444444"/>
                </a:solidFill>
                <a:effectLst/>
                <a:latin typeface="Calibri" panose="020F0502020204030204" pitchFamily="34" charset="0"/>
                <a:cs typeface="Calibri" panose="020F0502020204030204" pitchFamily="34" charset="0"/>
              </a:rPr>
              <a:t> er ved </a:t>
            </a:r>
            <a:r>
              <a:rPr lang="nb-NO" sz="1200" b="0" i="0" dirty="0" err="1">
                <a:solidFill>
                  <a:srgbClr val="444444"/>
                </a:solidFill>
                <a:effectLst/>
                <a:latin typeface="Calibri" panose="020F0502020204030204" pitchFamily="34" charset="0"/>
                <a:cs typeface="Calibri" panose="020F0502020204030204" pitchFamily="34" charset="0"/>
              </a:rPr>
              <a:t>eit</a:t>
            </a:r>
            <a:r>
              <a:rPr lang="nb-NO" sz="1200" b="0" i="0" dirty="0">
                <a:solidFill>
                  <a:srgbClr val="444444"/>
                </a:solidFill>
                <a:effectLst/>
                <a:latin typeface="Calibri" panose="020F0502020204030204" pitchFamily="34" charset="0"/>
                <a:cs typeface="Calibri" panose="020F0502020204030204" pitchFamily="34" charset="0"/>
              </a:rPr>
              <a:t> turning </a:t>
            </a:r>
            <a:r>
              <a:rPr lang="nb-NO" sz="1200" b="0" i="0" dirty="0" err="1">
                <a:solidFill>
                  <a:srgbClr val="444444"/>
                </a:solidFill>
                <a:effectLst/>
                <a:latin typeface="Calibri" panose="020F0502020204030204" pitchFamily="34" charset="0"/>
                <a:cs typeface="Calibri" panose="020F0502020204030204" pitchFamily="34" charset="0"/>
              </a:rPr>
              <a:t>point</a:t>
            </a:r>
            <a:r>
              <a:rPr lang="nb-NO" sz="1200" b="0" i="0" dirty="0">
                <a:solidFill>
                  <a:srgbClr val="444444"/>
                </a:solidFill>
                <a:effectLst/>
                <a:latin typeface="Calibri" panose="020F0502020204030204" pitchFamily="34" charset="0"/>
                <a:cs typeface="Calibri" panose="020F0502020204030204" pitchFamily="34" charset="0"/>
              </a:rPr>
              <a:t>, endra demografisk utvikling, vil </a:t>
            </a:r>
            <a:r>
              <a:rPr lang="nb-NO" sz="1200" b="0" i="0" dirty="0" err="1">
                <a:solidFill>
                  <a:srgbClr val="444444"/>
                </a:solidFill>
                <a:effectLst/>
                <a:latin typeface="Calibri" panose="020F0502020204030204" pitchFamily="34" charset="0"/>
                <a:cs typeface="Calibri" panose="020F0502020204030204" pitchFamily="34" charset="0"/>
              </a:rPr>
              <a:t>ikkje</a:t>
            </a:r>
            <a:r>
              <a:rPr lang="nb-NO" sz="1200" b="0" i="0" dirty="0">
                <a:solidFill>
                  <a:srgbClr val="444444"/>
                </a:solidFill>
                <a:effectLst/>
                <a:latin typeface="Calibri" panose="020F0502020204030204" pitchFamily="34" charset="0"/>
                <a:cs typeface="Calibri" panose="020F0502020204030204" pitchFamily="34" charset="0"/>
              </a:rPr>
              <a:t> ha nok varme hender, og kan </a:t>
            </a:r>
            <a:r>
              <a:rPr lang="nb-NO" sz="1200" b="0" i="0" dirty="0" err="1">
                <a:solidFill>
                  <a:srgbClr val="444444"/>
                </a:solidFill>
                <a:effectLst/>
                <a:latin typeface="Calibri" panose="020F0502020204030204" pitchFamily="34" charset="0"/>
                <a:cs typeface="Calibri" panose="020F0502020204030204" pitchFamily="34" charset="0"/>
              </a:rPr>
              <a:t>ikkje</a:t>
            </a:r>
            <a:r>
              <a:rPr lang="nb-NO" sz="1200" b="0" i="0" dirty="0">
                <a:solidFill>
                  <a:srgbClr val="444444"/>
                </a:solidFill>
                <a:effectLst/>
                <a:latin typeface="Calibri" panose="020F0502020204030204" pitchFamily="34" charset="0"/>
                <a:cs typeface="Calibri" panose="020F0502020204030204" pitchFamily="34" charset="0"/>
              </a:rPr>
              <a:t> </a:t>
            </a:r>
            <a:r>
              <a:rPr lang="nb-NO" sz="1200" b="0" i="0" dirty="0" err="1">
                <a:solidFill>
                  <a:srgbClr val="444444"/>
                </a:solidFill>
                <a:effectLst/>
                <a:latin typeface="Calibri" panose="020F0502020204030204" pitchFamily="34" charset="0"/>
                <a:cs typeface="Calibri" panose="020F0502020204030204" pitchFamily="34" charset="0"/>
              </a:rPr>
              <a:t>rekruttee</a:t>
            </a:r>
            <a:r>
              <a:rPr lang="nb-NO" sz="1200" b="0" i="0" dirty="0">
                <a:solidFill>
                  <a:srgbClr val="444444"/>
                </a:solidFill>
                <a:effectLst/>
                <a:latin typeface="Calibri" panose="020F0502020204030204" pitchFamily="34" charset="0"/>
                <a:cs typeface="Calibri" panose="020F0502020204030204" pitchFamily="34" charset="0"/>
              </a:rPr>
              <a:t> seg ut av denne situasjonen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444444"/>
                </a:solidFill>
                <a:effectLst/>
                <a:latin typeface="SourceSansProRegular"/>
              </a:rPr>
              <a:t>Læringsnettverket skal gi deltakerkommunene faglig og prosessuell bistand i arbeidet</a:t>
            </a:r>
            <a:endParaRPr lang="nb-NO" sz="1200" b="0" i="0" dirty="0">
              <a:solidFill>
                <a:srgbClr val="444444"/>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dirty="0">
                <a:solidFill>
                  <a:srgbClr val="444444"/>
                </a:solidFill>
                <a:effectLst/>
                <a:latin typeface="Calibri" panose="020F0502020204030204" pitchFamily="34" charset="0"/>
                <a:cs typeface="Calibri" panose="020F0502020204030204" pitchFamily="34" charset="0"/>
              </a:rPr>
              <a:t>Verktøy og redskap</a:t>
            </a:r>
          </a:p>
          <a:p>
            <a:endParaRPr lang="nb-NO" dirty="0"/>
          </a:p>
        </p:txBody>
      </p:sp>
      <p:sp>
        <p:nvSpPr>
          <p:cNvPr id="4" name="Plassholder for lysbildenummer 3"/>
          <p:cNvSpPr>
            <a:spLocks noGrp="1"/>
          </p:cNvSpPr>
          <p:nvPr>
            <p:ph type="sldNum" sz="quarter" idx="5"/>
          </p:nvPr>
        </p:nvSpPr>
        <p:spPr/>
        <p:txBody>
          <a:bodyPr/>
          <a:lstStyle/>
          <a:p>
            <a:fld id="{7545314A-496B-4CEC-BB9C-F899F035775C}" type="slidenum">
              <a:rPr lang="nb-NO" smtClean="0"/>
              <a:t>26</a:t>
            </a:fld>
            <a:endParaRPr lang="nb-NO"/>
          </a:p>
        </p:txBody>
      </p:sp>
    </p:spTree>
    <p:extLst>
      <p:ext uri="{BB962C8B-B14F-4D97-AF65-F5344CB8AC3E}">
        <p14:creationId xmlns:p14="http://schemas.microsoft.com/office/powerpoint/2010/main" val="140454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A0DD26-3C9E-3624-F207-EBD76A244A83}"/>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4462575A-439E-A935-2E36-50EBFC7571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F669AB02-CC90-FF05-551E-58555B8DFE9E}"/>
              </a:ext>
            </a:extLst>
          </p:cNvPr>
          <p:cNvSpPr>
            <a:spLocks noGrp="1"/>
          </p:cNvSpPr>
          <p:nvPr>
            <p:ph type="dt" sz="half" idx="10"/>
          </p:nvPr>
        </p:nvSpPr>
        <p:spPr/>
        <p:txBody>
          <a:bodyPr/>
          <a:lstStyle/>
          <a:p>
            <a:fld id="{F4D1AB64-340C-4A94-B98E-0060EBF4108A}" type="datetimeFigureOut">
              <a:rPr lang="nb-NO" smtClean="0"/>
              <a:t>01.06.2023</a:t>
            </a:fld>
            <a:endParaRPr lang="nb-NO"/>
          </a:p>
        </p:txBody>
      </p:sp>
      <p:sp>
        <p:nvSpPr>
          <p:cNvPr id="5" name="Plassholder for bunntekst 4">
            <a:extLst>
              <a:ext uri="{FF2B5EF4-FFF2-40B4-BE49-F238E27FC236}">
                <a16:creationId xmlns:a16="http://schemas.microsoft.com/office/drawing/2014/main" id="{3727FC77-D779-E796-0C76-8F14BAF987E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B0F0BD6-051B-8302-5255-510D0D6FFE96}"/>
              </a:ext>
            </a:extLst>
          </p:cNvPr>
          <p:cNvSpPr>
            <a:spLocks noGrp="1"/>
          </p:cNvSpPr>
          <p:nvPr>
            <p:ph type="sldNum" sz="quarter" idx="12"/>
          </p:nvPr>
        </p:nvSpPr>
        <p:spPr/>
        <p:txBody>
          <a:bodyPr/>
          <a:lstStyle/>
          <a:p>
            <a:fld id="{39E006C9-A6E5-4B6A-91B9-C39527CB2D25}" type="slidenum">
              <a:rPr lang="nb-NO" smtClean="0"/>
              <a:t>‹#›</a:t>
            </a:fld>
            <a:endParaRPr lang="nb-NO"/>
          </a:p>
        </p:txBody>
      </p:sp>
    </p:spTree>
    <p:extLst>
      <p:ext uri="{BB962C8B-B14F-4D97-AF65-F5344CB8AC3E}">
        <p14:creationId xmlns:p14="http://schemas.microsoft.com/office/powerpoint/2010/main" val="3519329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CBDECD-A253-D7DD-2373-C4E4221DE091}"/>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63BB857F-AD8D-2626-2428-64599D42710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3569F6B-6801-BEE2-9C7A-4EF566677399}"/>
              </a:ext>
            </a:extLst>
          </p:cNvPr>
          <p:cNvSpPr>
            <a:spLocks noGrp="1"/>
          </p:cNvSpPr>
          <p:nvPr>
            <p:ph type="dt" sz="half" idx="10"/>
          </p:nvPr>
        </p:nvSpPr>
        <p:spPr/>
        <p:txBody>
          <a:bodyPr/>
          <a:lstStyle/>
          <a:p>
            <a:fld id="{F4D1AB64-340C-4A94-B98E-0060EBF4108A}" type="datetimeFigureOut">
              <a:rPr lang="nb-NO" smtClean="0"/>
              <a:t>01.06.2023</a:t>
            </a:fld>
            <a:endParaRPr lang="nb-NO"/>
          </a:p>
        </p:txBody>
      </p:sp>
      <p:sp>
        <p:nvSpPr>
          <p:cNvPr id="5" name="Plassholder for bunntekst 4">
            <a:extLst>
              <a:ext uri="{FF2B5EF4-FFF2-40B4-BE49-F238E27FC236}">
                <a16:creationId xmlns:a16="http://schemas.microsoft.com/office/drawing/2014/main" id="{4F4B3D14-E0F5-BA16-F4AF-9E9FE1CFC0A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873C890-1636-02A2-E0CB-E9D84352BE84}"/>
              </a:ext>
            </a:extLst>
          </p:cNvPr>
          <p:cNvSpPr>
            <a:spLocks noGrp="1"/>
          </p:cNvSpPr>
          <p:nvPr>
            <p:ph type="sldNum" sz="quarter" idx="12"/>
          </p:nvPr>
        </p:nvSpPr>
        <p:spPr/>
        <p:txBody>
          <a:bodyPr/>
          <a:lstStyle/>
          <a:p>
            <a:fld id="{39E006C9-A6E5-4B6A-91B9-C39527CB2D25}" type="slidenum">
              <a:rPr lang="nb-NO" smtClean="0"/>
              <a:t>‹#›</a:t>
            </a:fld>
            <a:endParaRPr lang="nb-NO"/>
          </a:p>
        </p:txBody>
      </p:sp>
    </p:spTree>
    <p:extLst>
      <p:ext uri="{BB962C8B-B14F-4D97-AF65-F5344CB8AC3E}">
        <p14:creationId xmlns:p14="http://schemas.microsoft.com/office/powerpoint/2010/main" val="1195597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09AFBFBE-2C6C-D6A5-24E9-99906ED475FD}"/>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F999394B-F765-0480-34FE-9EECFBD449F0}"/>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7763743-7F04-F0F4-96B2-E3EEA3CCABCD}"/>
              </a:ext>
            </a:extLst>
          </p:cNvPr>
          <p:cNvSpPr>
            <a:spLocks noGrp="1"/>
          </p:cNvSpPr>
          <p:nvPr>
            <p:ph type="dt" sz="half" idx="10"/>
          </p:nvPr>
        </p:nvSpPr>
        <p:spPr/>
        <p:txBody>
          <a:bodyPr/>
          <a:lstStyle/>
          <a:p>
            <a:fld id="{F4D1AB64-340C-4A94-B98E-0060EBF4108A}" type="datetimeFigureOut">
              <a:rPr lang="nb-NO" smtClean="0"/>
              <a:t>01.06.2023</a:t>
            </a:fld>
            <a:endParaRPr lang="nb-NO"/>
          </a:p>
        </p:txBody>
      </p:sp>
      <p:sp>
        <p:nvSpPr>
          <p:cNvPr id="5" name="Plassholder for bunntekst 4">
            <a:extLst>
              <a:ext uri="{FF2B5EF4-FFF2-40B4-BE49-F238E27FC236}">
                <a16:creationId xmlns:a16="http://schemas.microsoft.com/office/drawing/2014/main" id="{B86A2EE9-B19A-F486-F51A-6BFEAA47070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0F141B8-BD38-62D3-15FF-7C8DB8E74C8C}"/>
              </a:ext>
            </a:extLst>
          </p:cNvPr>
          <p:cNvSpPr>
            <a:spLocks noGrp="1"/>
          </p:cNvSpPr>
          <p:nvPr>
            <p:ph type="sldNum" sz="quarter" idx="12"/>
          </p:nvPr>
        </p:nvSpPr>
        <p:spPr/>
        <p:txBody>
          <a:bodyPr/>
          <a:lstStyle/>
          <a:p>
            <a:fld id="{39E006C9-A6E5-4B6A-91B9-C39527CB2D25}" type="slidenum">
              <a:rPr lang="nb-NO" smtClean="0"/>
              <a:t>‹#›</a:t>
            </a:fld>
            <a:endParaRPr lang="nb-NO"/>
          </a:p>
        </p:txBody>
      </p:sp>
    </p:spTree>
    <p:extLst>
      <p:ext uri="{BB962C8B-B14F-4D97-AF65-F5344CB8AC3E}">
        <p14:creationId xmlns:p14="http://schemas.microsoft.com/office/powerpoint/2010/main" val="623262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6C2E52-6578-6C93-E72A-4C7AD013932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26E6D7E-F564-EE97-95DE-34AED6DF4D15}"/>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6A753B8-F675-46E6-73E4-A5BD1CA72974}"/>
              </a:ext>
            </a:extLst>
          </p:cNvPr>
          <p:cNvSpPr>
            <a:spLocks noGrp="1"/>
          </p:cNvSpPr>
          <p:nvPr>
            <p:ph type="dt" sz="half" idx="10"/>
          </p:nvPr>
        </p:nvSpPr>
        <p:spPr/>
        <p:txBody>
          <a:bodyPr/>
          <a:lstStyle/>
          <a:p>
            <a:fld id="{F4D1AB64-340C-4A94-B98E-0060EBF4108A}" type="datetimeFigureOut">
              <a:rPr lang="nb-NO" smtClean="0"/>
              <a:t>01.06.2023</a:t>
            </a:fld>
            <a:endParaRPr lang="nb-NO"/>
          </a:p>
        </p:txBody>
      </p:sp>
      <p:sp>
        <p:nvSpPr>
          <p:cNvPr id="5" name="Plassholder for bunntekst 4">
            <a:extLst>
              <a:ext uri="{FF2B5EF4-FFF2-40B4-BE49-F238E27FC236}">
                <a16:creationId xmlns:a16="http://schemas.microsoft.com/office/drawing/2014/main" id="{C501DFF7-41F0-D877-951E-C74C8D01391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36CE76F-F6D4-2548-216F-189BCEED37D1}"/>
              </a:ext>
            </a:extLst>
          </p:cNvPr>
          <p:cNvSpPr>
            <a:spLocks noGrp="1"/>
          </p:cNvSpPr>
          <p:nvPr>
            <p:ph type="sldNum" sz="quarter" idx="12"/>
          </p:nvPr>
        </p:nvSpPr>
        <p:spPr/>
        <p:txBody>
          <a:bodyPr/>
          <a:lstStyle/>
          <a:p>
            <a:fld id="{39E006C9-A6E5-4B6A-91B9-C39527CB2D25}" type="slidenum">
              <a:rPr lang="nb-NO" smtClean="0"/>
              <a:t>‹#›</a:t>
            </a:fld>
            <a:endParaRPr lang="nb-NO"/>
          </a:p>
        </p:txBody>
      </p:sp>
    </p:spTree>
    <p:extLst>
      <p:ext uri="{BB962C8B-B14F-4D97-AF65-F5344CB8AC3E}">
        <p14:creationId xmlns:p14="http://schemas.microsoft.com/office/powerpoint/2010/main" val="1240723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1F8E72-B7F9-CE5E-D8F2-4392F71CF5C2}"/>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3EC4A4C2-92EC-349B-8440-233BB43CB9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A319ED53-111B-1838-DA9E-57D6984069A3}"/>
              </a:ext>
            </a:extLst>
          </p:cNvPr>
          <p:cNvSpPr>
            <a:spLocks noGrp="1"/>
          </p:cNvSpPr>
          <p:nvPr>
            <p:ph type="dt" sz="half" idx="10"/>
          </p:nvPr>
        </p:nvSpPr>
        <p:spPr/>
        <p:txBody>
          <a:bodyPr/>
          <a:lstStyle/>
          <a:p>
            <a:fld id="{F4D1AB64-340C-4A94-B98E-0060EBF4108A}" type="datetimeFigureOut">
              <a:rPr lang="nb-NO" smtClean="0"/>
              <a:t>01.06.2023</a:t>
            </a:fld>
            <a:endParaRPr lang="nb-NO"/>
          </a:p>
        </p:txBody>
      </p:sp>
      <p:sp>
        <p:nvSpPr>
          <p:cNvPr id="5" name="Plassholder for bunntekst 4">
            <a:extLst>
              <a:ext uri="{FF2B5EF4-FFF2-40B4-BE49-F238E27FC236}">
                <a16:creationId xmlns:a16="http://schemas.microsoft.com/office/drawing/2014/main" id="{373D2AB5-2A5C-3A1E-C5ED-1D03546998D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3B95A91-3C28-3AC2-EF4D-7CC87727AFB6}"/>
              </a:ext>
            </a:extLst>
          </p:cNvPr>
          <p:cNvSpPr>
            <a:spLocks noGrp="1"/>
          </p:cNvSpPr>
          <p:nvPr>
            <p:ph type="sldNum" sz="quarter" idx="12"/>
          </p:nvPr>
        </p:nvSpPr>
        <p:spPr/>
        <p:txBody>
          <a:bodyPr/>
          <a:lstStyle/>
          <a:p>
            <a:fld id="{39E006C9-A6E5-4B6A-91B9-C39527CB2D25}" type="slidenum">
              <a:rPr lang="nb-NO" smtClean="0"/>
              <a:t>‹#›</a:t>
            </a:fld>
            <a:endParaRPr lang="nb-NO"/>
          </a:p>
        </p:txBody>
      </p:sp>
    </p:spTree>
    <p:extLst>
      <p:ext uri="{BB962C8B-B14F-4D97-AF65-F5344CB8AC3E}">
        <p14:creationId xmlns:p14="http://schemas.microsoft.com/office/powerpoint/2010/main" val="2875541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63382B-A0C9-7749-4834-176947665C5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FC08439-D423-F675-45AE-D7829C0B38D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20BEC72-14DB-938B-C149-6573DEE3C490}"/>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BBD7994E-6BA8-D024-C558-F485CAC315BE}"/>
              </a:ext>
            </a:extLst>
          </p:cNvPr>
          <p:cNvSpPr>
            <a:spLocks noGrp="1"/>
          </p:cNvSpPr>
          <p:nvPr>
            <p:ph type="dt" sz="half" idx="10"/>
          </p:nvPr>
        </p:nvSpPr>
        <p:spPr/>
        <p:txBody>
          <a:bodyPr/>
          <a:lstStyle/>
          <a:p>
            <a:fld id="{F4D1AB64-340C-4A94-B98E-0060EBF4108A}" type="datetimeFigureOut">
              <a:rPr lang="nb-NO" smtClean="0"/>
              <a:t>01.06.2023</a:t>
            </a:fld>
            <a:endParaRPr lang="nb-NO"/>
          </a:p>
        </p:txBody>
      </p:sp>
      <p:sp>
        <p:nvSpPr>
          <p:cNvPr id="6" name="Plassholder for bunntekst 5">
            <a:extLst>
              <a:ext uri="{FF2B5EF4-FFF2-40B4-BE49-F238E27FC236}">
                <a16:creationId xmlns:a16="http://schemas.microsoft.com/office/drawing/2014/main" id="{724714F3-E96B-9489-E897-A52811B8C91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5A36608-52E6-9FE5-CD68-9F1AAF22EB81}"/>
              </a:ext>
            </a:extLst>
          </p:cNvPr>
          <p:cNvSpPr>
            <a:spLocks noGrp="1"/>
          </p:cNvSpPr>
          <p:nvPr>
            <p:ph type="sldNum" sz="quarter" idx="12"/>
          </p:nvPr>
        </p:nvSpPr>
        <p:spPr/>
        <p:txBody>
          <a:bodyPr/>
          <a:lstStyle/>
          <a:p>
            <a:fld id="{39E006C9-A6E5-4B6A-91B9-C39527CB2D25}" type="slidenum">
              <a:rPr lang="nb-NO" smtClean="0"/>
              <a:t>‹#›</a:t>
            </a:fld>
            <a:endParaRPr lang="nb-NO"/>
          </a:p>
        </p:txBody>
      </p:sp>
    </p:spTree>
    <p:extLst>
      <p:ext uri="{BB962C8B-B14F-4D97-AF65-F5344CB8AC3E}">
        <p14:creationId xmlns:p14="http://schemas.microsoft.com/office/powerpoint/2010/main" val="1237376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804165-61AF-157A-0425-0BD0E75F5EC9}"/>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0D2F40B-B53E-0B44-911C-DE3A05E5ED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3AE2D795-20AC-20FF-BE1D-0BF38296E4E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53747F97-59A7-02DA-CA56-EA0A7F7132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BBE23E2F-3382-FC60-5CF5-23BF83B3CD6E}"/>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4425ACFE-CF04-B811-DD2E-32DBE2C7D2A2}"/>
              </a:ext>
            </a:extLst>
          </p:cNvPr>
          <p:cNvSpPr>
            <a:spLocks noGrp="1"/>
          </p:cNvSpPr>
          <p:nvPr>
            <p:ph type="dt" sz="half" idx="10"/>
          </p:nvPr>
        </p:nvSpPr>
        <p:spPr/>
        <p:txBody>
          <a:bodyPr/>
          <a:lstStyle/>
          <a:p>
            <a:fld id="{F4D1AB64-340C-4A94-B98E-0060EBF4108A}" type="datetimeFigureOut">
              <a:rPr lang="nb-NO" smtClean="0"/>
              <a:t>01.06.2023</a:t>
            </a:fld>
            <a:endParaRPr lang="nb-NO"/>
          </a:p>
        </p:txBody>
      </p:sp>
      <p:sp>
        <p:nvSpPr>
          <p:cNvPr id="8" name="Plassholder for bunntekst 7">
            <a:extLst>
              <a:ext uri="{FF2B5EF4-FFF2-40B4-BE49-F238E27FC236}">
                <a16:creationId xmlns:a16="http://schemas.microsoft.com/office/drawing/2014/main" id="{BCA21BBE-C0BE-79F7-CF57-08736740E57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DD9D692C-8A4A-EB8C-BB4B-047D449597D9}"/>
              </a:ext>
            </a:extLst>
          </p:cNvPr>
          <p:cNvSpPr>
            <a:spLocks noGrp="1"/>
          </p:cNvSpPr>
          <p:nvPr>
            <p:ph type="sldNum" sz="quarter" idx="12"/>
          </p:nvPr>
        </p:nvSpPr>
        <p:spPr/>
        <p:txBody>
          <a:bodyPr/>
          <a:lstStyle/>
          <a:p>
            <a:fld id="{39E006C9-A6E5-4B6A-91B9-C39527CB2D25}" type="slidenum">
              <a:rPr lang="nb-NO" smtClean="0"/>
              <a:t>‹#›</a:t>
            </a:fld>
            <a:endParaRPr lang="nb-NO"/>
          </a:p>
        </p:txBody>
      </p:sp>
    </p:spTree>
    <p:extLst>
      <p:ext uri="{BB962C8B-B14F-4D97-AF65-F5344CB8AC3E}">
        <p14:creationId xmlns:p14="http://schemas.microsoft.com/office/powerpoint/2010/main" val="3025025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6E9C18-E302-ED93-932B-8691679D063F}"/>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CED9374-EBAD-77A9-774F-6BC2F826D4D7}"/>
              </a:ext>
            </a:extLst>
          </p:cNvPr>
          <p:cNvSpPr>
            <a:spLocks noGrp="1"/>
          </p:cNvSpPr>
          <p:nvPr>
            <p:ph type="dt" sz="half" idx="10"/>
          </p:nvPr>
        </p:nvSpPr>
        <p:spPr/>
        <p:txBody>
          <a:bodyPr/>
          <a:lstStyle/>
          <a:p>
            <a:fld id="{F4D1AB64-340C-4A94-B98E-0060EBF4108A}" type="datetimeFigureOut">
              <a:rPr lang="nb-NO" smtClean="0"/>
              <a:t>01.06.2023</a:t>
            </a:fld>
            <a:endParaRPr lang="nb-NO"/>
          </a:p>
        </p:txBody>
      </p:sp>
      <p:sp>
        <p:nvSpPr>
          <p:cNvPr id="4" name="Plassholder for bunntekst 3">
            <a:extLst>
              <a:ext uri="{FF2B5EF4-FFF2-40B4-BE49-F238E27FC236}">
                <a16:creationId xmlns:a16="http://schemas.microsoft.com/office/drawing/2014/main" id="{B9633E11-E94C-9252-1CDD-FE551F70869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B23D1F1-1EFF-D35A-5540-49D91C3FFF14}"/>
              </a:ext>
            </a:extLst>
          </p:cNvPr>
          <p:cNvSpPr>
            <a:spLocks noGrp="1"/>
          </p:cNvSpPr>
          <p:nvPr>
            <p:ph type="sldNum" sz="quarter" idx="12"/>
          </p:nvPr>
        </p:nvSpPr>
        <p:spPr/>
        <p:txBody>
          <a:bodyPr/>
          <a:lstStyle/>
          <a:p>
            <a:fld id="{39E006C9-A6E5-4B6A-91B9-C39527CB2D25}" type="slidenum">
              <a:rPr lang="nb-NO" smtClean="0"/>
              <a:t>‹#›</a:t>
            </a:fld>
            <a:endParaRPr lang="nb-NO"/>
          </a:p>
        </p:txBody>
      </p:sp>
    </p:spTree>
    <p:extLst>
      <p:ext uri="{BB962C8B-B14F-4D97-AF65-F5344CB8AC3E}">
        <p14:creationId xmlns:p14="http://schemas.microsoft.com/office/powerpoint/2010/main" val="3201418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EB19141-1A0D-88B7-FDFD-81EEA4ED8768}"/>
              </a:ext>
            </a:extLst>
          </p:cNvPr>
          <p:cNvSpPr>
            <a:spLocks noGrp="1"/>
          </p:cNvSpPr>
          <p:nvPr>
            <p:ph type="dt" sz="half" idx="10"/>
          </p:nvPr>
        </p:nvSpPr>
        <p:spPr/>
        <p:txBody>
          <a:bodyPr/>
          <a:lstStyle/>
          <a:p>
            <a:fld id="{F4D1AB64-340C-4A94-B98E-0060EBF4108A}" type="datetimeFigureOut">
              <a:rPr lang="nb-NO" smtClean="0"/>
              <a:t>01.06.2023</a:t>
            </a:fld>
            <a:endParaRPr lang="nb-NO"/>
          </a:p>
        </p:txBody>
      </p:sp>
      <p:sp>
        <p:nvSpPr>
          <p:cNvPr id="3" name="Plassholder for bunntekst 2">
            <a:extLst>
              <a:ext uri="{FF2B5EF4-FFF2-40B4-BE49-F238E27FC236}">
                <a16:creationId xmlns:a16="http://schemas.microsoft.com/office/drawing/2014/main" id="{88128BBB-A59E-D035-D26A-FF7C04B2476E}"/>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6730148-7F20-354F-B0DC-7FB388A13B0E}"/>
              </a:ext>
            </a:extLst>
          </p:cNvPr>
          <p:cNvSpPr>
            <a:spLocks noGrp="1"/>
          </p:cNvSpPr>
          <p:nvPr>
            <p:ph type="sldNum" sz="quarter" idx="12"/>
          </p:nvPr>
        </p:nvSpPr>
        <p:spPr/>
        <p:txBody>
          <a:bodyPr/>
          <a:lstStyle/>
          <a:p>
            <a:fld id="{39E006C9-A6E5-4B6A-91B9-C39527CB2D25}" type="slidenum">
              <a:rPr lang="nb-NO" smtClean="0"/>
              <a:t>‹#›</a:t>
            </a:fld>
            <a:endParaRPr lang="nb-NO"/>
          </a:p>
        </p:txBody>
      </p:sp>
    </p:spTree>
    <p:extLst>
      <p:ext uri="{BB962C8B-B14F-4D97-AF65-F5344CB8AC3E}">
        <p14:creationId xmlns:p14="http://schemas.microsoft.com/office/powerpoint/2010/main" val="1982896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7F7DB9-BEBF-A948-E032-B893D3E6837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02BA5834-7700-722D-F4BA-D20F203F21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234691F5-7415-86D6-323D-4F9C5D2D0A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3AA77C9-61D6-EC77-ACA2-C0415CD31A8D}"/>
              </a:ext>
            </a:extLst>
          </p:cNvPr>
          <p:cNvSpPr>
            <a:spLocks noGrp="1"/>
          </p:cNvSpPr>
          <p:nvPr>
            <p:ph type="dt" sz="half" idx="10"/>
          </p:nvPr>
        </p:nvSpPr>
        <p:spPr/>
        <p:txBody>
          <a:bodyPr/>
          <a:lstStyle/>
          <a:p>
            <a:fld id="{F4D1AB64-340C-4A94-B98E-0060EBF4108A}" type="datetimeFigureOut">
              <a:rPr lang="nb-NO" smtClean="0"/>
              <a:t>01.06.2023</a:t>
            </a:fld>
            <a:endParaRPr lang="nb-NO"/>
          </a:p>
        </p:txBody>
      </p:sp>
      <p:sp>
        <p:nvSpPr>
          <p:cNvPr id="6" name="Plassholder for bunntekst 5">
            <a:extLst>
              <a:ext uri="{FF2B5EF4-FFF2-40B4-BE49-F238E27FC236}">
                <a16:creationId xmlns:a16="http://schemas.microsoft.com/office/drawing/2014/main" id="{011F38F0-6477-B988-8F66-CD4F1ACFD86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B8DB909-4E4A-FB29-DC22-1BB88A92D53A}"/>
              </a:ext>
            </a:extLst>
          </p:cNvPr>
          <p:cNvSpPr>
            <a:spLocks noGrp="1"/>
          </p:cNvSpPr>
          <p:nvPr>
            <p:ph type="sldNum" sz="quarter" idx="12"/>
          </p:nvPr>
        </p:nvSpPr>
        <p:spPr/>
        <p:txBody>
          <a:bodyPr/>
          <a:lstStyle/>
          <a:p>
            <a:fld id="{39E006C9-A6E5-4B6A-91B9-C39527CB2D25}" type="slidenum">
              <a:rPr lang="nb-NO" smtClean="0"/>
              <a:t>‹#›</a:t>
            </a:fld>
            <a:endParaRPr lang="nb-NO"/>
          </a:p>
        </p:txBody>
      </p:sp>
    </p:spTree>
    <p:extLst>
      <p:ext uri="{BB962C8B-B14F-4D97-AF65-F5344CB8AC3E}">
        <p14:creationId xmlns:p14="http://schemas.microsoft.com/office/powerpoint/2010/main" val="4062013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915B40-2CC5-FFF8-BF20-FD193F941F5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1332236-2EBE-6370-860B-8A1FDB4494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82740CA-F540-AAB4-B1D5-380E0EB1C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6B2076F-CA2F-1511-0185-4FC95684811E}"/>
              </a:ext>
            </a:extLst>
          </p:cNvPr>
          <p:cNvSpPr>
            <a:spLocks noGrp="1"/>
          </p:cNvSpPr>
          <p:nvPr>
            <p:ph type="dt" sz="half" idx="10"/>
          </p:nvPr>
        </p:nvSpPr>
        <p:spPr/>
        <p:txBody>
          <a:bodyPr/>
          <a:lstStyle/>
          <a:p>
            <a:fld id="{F4D1AB64-340C-4A94-B98E-0060EBF4108A}" type="datetimeFigureOut">
              <a:rPr lang="nb-NO" smtClean="0"/>
              <a:t>01.06.2023</a:t>
            </a:fld>
            <a:endParaRPr lang="nb-NO"/>
          </a:p>
        </p:txBody>
      </p:sp>
      <p:sp>
        <p:nvSpPr>
          <p:cNvPr id="6" name="Plassholder for bunntekst 5">
            <a:extLst>
              <a:ext uri="{FF2B5EF4-FFF2-40B4-BE49-F238E27FC236}">
                <a16:creationId xmlns:a16="http://schemas.microsoft.com/office/drawing/2014/main" id="{C94F38F7-28A0-88CE-26BD-04806EFA59C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9AC2037-6CA6-83F1-68FD-6293FE2D0E80}"/>
              </a:ext>
            </a:extLst>
          </p:cNvPr>
          <p:cNvSpPr>
            <a:spLocks noGrp="1"/>
          </p:cNvSpPr>
          <p:nvPr>
            <p:ph type="sldNum" sz="quarter" idx="12"/>
          </p:nvPr>
        </p:nvSpPr>
        <p:spPr/>
        <p:txBody>
          <a:bodyPr/>
          <a:lstStyle/>
          <a:p>
            <a:fld id="{39E006C9-A6E5-4B6A-91B9-C39527CB2D25}" type="slidenum">
              <a:rPr lang="nb-NO" smtClean="0"/>
              <a:t>‹#›</a:t>
            </a:fld>
            <a:endParaRPr lang="nb-NO"/>
          </a:p>
        </p:txBody>
      </p:sp>
    </p:spTree>
    <p:extLst>
      <p:ext uri="{BB962C8B-B14F-4D97-AF65-F5344CB8AC3E}">
        <p14:creationId xmlns:p14="http://schemas.microsoft.com/office/powerpoint/2010/main" val="2740860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F47D59C-54D6-1154-8215-CD4DCCBC14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1E8F37CF-60C2-52F2-B2BF-1BDCA22ADA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B805D98-33CF-10AE-05FA-280BC2C97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1AB64-340C-4A94-B98E-0060EBF4108A}" type="datetimeFigureOut">
              <a:rPr lang="nb-NO" smtClean="0"/>
              <a:t>01.06.2023</a:t>
            </a:fld>
            <a:endParaRPr lang="nb-NO"/>
          </a:p>
        </p:txBody>
      </p:sp>
      <p:sp>
        <p:nvSpPr>
          <p:cNvPr id="5" name="Plassholder for bunntekst 4">
            <a:extLst>
              <a:ext uri="{FF2B5EF4-FFF2-40B4-BE49-F238E27FC236}">
                <a16:creationId xmlns:a16="http://schemas.microsoft.com/office/drawing/2014/main" id="{3ED9085F-225B-82D4-AA40-D93C91554C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9EF2BD07-16CA-DCAE-BFB0-51137F11E8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E006C9-A6E5-4B6A-91B9-C39527CB2D25}" type="slidenum">
              <a:rPr lang="nb-NO" smtClean="0"/>
              <a:t>‹#›</a:t>
            </a:fld>
            <a:endParaRPr lang="nb-NO"/>
          </a:p>
        </p:txBody>
      </p:sp>
    </p:spTree>
    <p:extLst>
      <p:ext uri="{BB962C8B-B14F-4D97-AF65-F5344CB8AC3E}">
        <p14:creationId xmlns:p14="http://schemas.microsoft.com/office/powerpoint/2010/main" val="1083249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klp.no/artikler/det-er-antallet-arbeidsfolk-som-blir-knapphetsgodet"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o personer som holder hverandres hender">
            <a:extLst>
              <a:ext uri="{FF2B5EF4-FFF2-40B4-BE49-F238E27FC236}">
                <a16:creationId xmlns:a16="http://schemas.microsoft.com/office/drawing/2014/main" id="{49F6EADE-BC4E-EABD-09A4-B2052D48AA05}"/>
              </a:ext>
            </a:extLst>
          </p:cNvPr>
          <p:cNvPicPr>
            <a:picLocks noChangeAspect="1"/>
          </p:cNvPicPr>
          <p:nvPr/>
        </p:nvPicPr>
        <p:blipFill rotWithShape="1">
          <a:blip r:embed="rId2">
            <a:alphaModFix amt="50000"/>
          </a:blip>
          <a:srcRect t="7664" b="8067"/>
          <a:stretch/>
        </p:blipFill>
        <p:spPr>
          <a:xfrm>
            <a:off x="20" y="-507999"/>
            <a:ext cx="12191980" cy="6857999"/>
          </a:xfrm>
          <a:prstGeom prst="rect">
            <a:avLst/>
          </a:prstGeom>
        </p:spPr>
      </p:pic>
      <p:sp>
        <p:nvSpPr>
          <p:cNvPr id="2" name="Tittel 1">
            <a:extLst>
              <a:ext uri="{FF2B5EF4-FFF2-40B4-BE49-F238E27FC236}">
                <a16:creationId xmlns:a16="http://schemas.microsoft.com/office/drawing/2014/main" id="{618D6C46-264A-A3FB-A541-1DCF210D3D5C}"/>
              </a:ext>
            </a:extLst>
          </p:cNvPr>
          <p:cNvSpPr>
            <a:spLocks noGrp="1"/>
          </p:cNvSpPr>
          <p:nvPr>
            <p:ph type="ctrTitle"/>
          </p:nvPr>
        </p:nvSpPr>
        <p:spPr>
          <a:xfrm>
            <a:off x="1524000" y="1122362"/>
            <a:ext cx="9144000" cy="2900518"/>
          </a:xfrm>
        </p:spPr>
        <p:txBody>
          <a:bodyPr>
            <a:normAutofit/>
          </a:bodyPr>
          <a:lstStyle/>
          <a:p>
            <a:r>
              <a:rPr lang="nb-NO">
                <a:solidFill>
                  <a:srgbClr val="FFFFFF"/>
                </a:solidFill>
              </a:rPr>
              <a:t>Helse og omsorg</a:t>
            </a:r>
          </a:p>
        </p:txBody>
      </p:sp>
      <p:sp>
        <p:nvSpPr>
          <p:cNvPr id="3" name="Undertittel 2">
            <a:extLst>
              <a:ext uri="{FF2B5EF4-FFF2-40B4-BE49-F238E27FC236}">
                <a16:creationId xmlns:a16="http://schemas.microsoft.com/office/drawing/2014/main" id="{11F27305-90A2-783B-8717-97EDEFC61BC7}"/>
              </a:ext>
            </a:extLst>
          </p:cNvPr>
          <p:cNvSpPr>
            <a:spLocks noGrp="1"/>
          </p:cNvSpPr>
          <p:nvPr>
            <p:ph type="subTitle" idx="1"/>
          </p:nvPr>
        </p:nvSpPr>
        <p:spPr>
          <a:xfrm>
            <a:off x="1524000" y="4159404"/>
            <a:ext cx="9144000" cy="1098395"/>
          </a:xfrm>
        </p:spPr>
        <p:txBody>
          <a:bodyPr>
            <a:normAutofit fontScale="85000" lnSpcReduction="20000"/>
          </a:bodyPr>
          <a:lstStyle/>
          <a:p>
            <a:r>
              <a:rPr lang="nn-NO" sz="3000"/>
              <a:t>Gjennomgang av kommunalområdet med eit framtidsperspektiv</a:t>
            </a:r>
            <a:endParaRPr lang="nb-NO" sz="3000">
              <a:solidFill>
                <a:srgbClr val="FFFFFF"/>
              </a:solidFill>
            </a:endParaRPr>
          </a:p>
          <a:p>
            <a:endParaRPr lang="nb-NO" sz="3000">
              <a:solidFill>
                <a:srgbClr val="FFFFFF"/>
              </a:solidFill>
            </a:endParaRPr>
          </a:p>
          <a:p>
            <a:r>
              <a:rPr lang="nb-NO" sz="1900">
                <a:solidFill>
                  <a:srgbClr val="FFFFFF"/>
                </a:solidFill>
              </a:rPr>
              <a:t>Økonomiplanseminar, 1. juni 2023, Flåm</a:t>
            </a:r>
            <a:endParaRPr lang="nb-NO" sz="1900" dirty="0">
              <a:solidFill>
                <a:srgbClr val="FFFFFF"/>
              </a:solidFill>
            </a:endParaRPr>
          </a:p>
        </p:txBody>
      </p:sp>
      <p:pic>
        <p:nvPicPr>
          <p:cNvPr id="6" name="Bilde 5">
            <a:extLst>
              <a:ext uri="{FF2B5EF4-FFF2-40B4-BE49-F238E27FC236}">
                <a16:creationId xmlns:a16="http://schemas.microsoft.com/office/drawing/2014/main" id="{E1F54437-6834-DA7E-21CE-F05D135633E4}"/>
              </a:ext>
            </a:extLst>
          </p:cNvPr>
          <p:cNvPicPr>
            <a:picLocks noChangeAspect="1"/>
          </p:cNvPicPr>
          <p:nvPr/>
        </p:nvPicPr>
        <p:blipFill>
          <a:blip r:embed="rId3"/>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58171705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700"/>
                                        <p:tgtEl>
                                          <p:spTgt spid="3">
                                            <p:txEl>
                                              <p:pRg st="2" end="2"/>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73123A35-EDD0-7996-1496-5B52375854A7}"/>
              </a:ext>
            </a:extLst>
          </p:cNvPr>
          <p:cNvPicPr>
            <a:picLocks noChangeAspect="1"/>
          </p:cNvPicPr>
          <p:nvPr/>
        </p:nvPicPr>
        <p:blipFill rotWithShape="1">
          <a:blip r:embed="rId2"/>
          <a:srcRect r="2" b="2555"/>
          <a:stretch/>
        </p:blipFill>
        <p:spPr>
          <a:xfrm>
            <a:off x="579264" y="365141"/>
            <a:ext cx="6288262" cy="3063875"/>
          </a:xfrm>
          <a:prstGeom prst="rect">
            <a:avLst/>
          </a:prstGeom>
        </p:spPr>
      </p:pic>
      <p:sp useBgFill="1">
        <p:nvSpPr>
          <p:cNvPr id="14" name="Rectangle 13">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B0A3C8F5-02BD-5E7C-4F3F-0FEFE133FBC6}"/>
              </a:ext>
            </a:extLst>
          </p:cNvPr>
          <p:cNvSpPr>
            <a:spLocks noGrp="1"/>
          </p:cNvSpPr>
          <p:nvPr>
            <p:ph type="title"/>
          </p:nvPr>
        </p:nvSpPr>
        <p:spPr>
          <a:xfrm>
            <a:off x="841248" y="3849689"/>
            <a:ext cx="2111122" cy="2105025"/>
          </a:xfrm>
        </p:spPr>
        <p:txBody>
          <a:bodyPr>
            <a:normAutofit/>
          </a:bodyPr>
          <a:lstStyle/>
          <a:p>
            <a:endParaRPr lang="nb-NO" sz="2400"/>
          </a:p>
        </p:txBody>
      </p:sp>
      <p:sp>
        <p:nvSpPr>
          <p:cNvPr id="16" name="Rectangle 15">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C31B6EBC-13A9-C278-133C-E298D5C83D9F}"/>
              </a:ext>
            </a:extLst>
          </p:cNvPr>
          <p:cNvSpPr>
            <a:spLocks noGrp="1"/>
          </p:cNvSpPr>
          <p:nvPr>
            <p:ph idx="1"/>
          </p:nvPr>
        </p:nvSpPr>
        <p:spPr>
          <a:xfrm>
            <a:off x="3360563" y="3849688"/>
            <a:ext cx="3315810" cy="2105025"/>
          </a:xfrm>
        </p:spPr>
        <p:txBody>
          <a:bodyPr anchor="ctr">
            <a:normAutofit/>
          </a:bodyPr>
          <a:lstStyle/>
          <a:p>
            <a:r>
              <a:rPr lang="nb-NO" sz="1700" dirty="0" err="1"/>
              <a:t>Leiar</a:t>
            </a:r>
            <a:r>
              <a:rPr lang="nb-NO" sz="1700" dirty="0"/>
              <a:t> av </a:t>
            </a:r>
            <a:r>
              <a:rPr lang="nb-NO" sz="1700" dirty="0" err="1"/>
              <a:t>helsekomminsjonsrapporten</a:t>
            </a:r>
            <a:r>
              <a:rPr lang="nb-NO" sz="1700" dirty="0"/>
              <a:t> </a:t>
            </a:r>
            <a:r>
              <a:rPr lang="nb-NO" sz="1700" dirty="0" err="1"/>
              <a:t>peiker</a:t>
            </a:r>
            <a:r>
              <a:rPr lang="nb-NO" sz="1700" dirty="0"/>
              <a:t> på: </a:t>
            </a:r>
          </a:p>
          <a:p>
            <a:pPr marL="0" indent="0">
              <a:buNone/>
            </a:pPr>
            <a:r>
              <a:rPr lang="nb-NO" sz="1700" dirty="0">
                <a:hlinkClick r:id="rId3"/>
              </a:rPr>
              <a:t>– Det er antallet arbeidsfolk som blir knapphetsgodet - KLP.no</a:t>
            </a:r>
            <a:endParaRPr lang="nb-NO" sz="1700" dirty="0"/>
          </a:p>
        </p:txBody>
      </p:sp>
      <p:pic>
        <p:nvPicPr>
          <p:cNvPr id="6" name="Bilde 5">
            <a:extLst>
              <a:ext uri="{FF2B5EF4-FFF2-40B4-BE49-F238E27FC236}">
                <a16:creationId xmlns:a16="http://schemas.microsoft.com/office/drawing/2014/main" id="{C1350926-CD0A-28B6-4BBD-12B92BD25E11}"/>
              </a:ext>
            </a:extLst>
          </p:cNvPr>
          <p:cNvPicPr>
            <a:picLocks noChangeAspect="1"/>
          </p:cNvPicPr>
          <p:nvPr/>
        </p:nvPicPr>
        <p:blipFill rotWithShape="1">
          <a:blip r:embed="rId4"/>
          <a:srcRect r="6185" b="3"/>
          <a:stretch/>
        </p:blipFill>
        <p:spPr>
          <a:xfrm>
            <a:off x="7048500" y="365109"/>
            <a:ext cx="4621006" cy="5811838"/>
          </a:xfrm>
          <a:prstGeom prst="rect">
            <a:avLst/>
          </a:prstGeom>
        </p:spPr>
      </p:pic>
      <p:pic>
        <p:nvPicPr>
          <p:cNvPr id="4" name="Bilde 3">
            <a:extLst>
              <a:ext uri="{FF2B5EF4-FFF2-40B4-BE49-F238E27FC236}">
                <a16:creationId xmlns:a16="http://schemas.microsoft.com/office/drawing/2014/main" id="{5F36D302-24C8-2863-BB41-1A5C06D0FBBD}"/>
              </a:ext>
            </a:extLst>
          </p:cNvPr>
          <p:cNvPicPr>
            <a:picLocks noChangeAspect="1"/>
          </p:cNvPicPr>
          <p:nvPr/>
        </p:nvPicPr>
        <p:blipFill>
          <a:blip r:embed="rId5"/>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3942334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FC4D665-0A61-B299-B308-ECD3860CC3FF}"/>
              </a:ext>
            </a:extLst>
          </p:cNvPr>
          <p:cNvSpPr>
            <a:spLocks noGrp="1"/>
          </p:cNvSpPr>
          <p:nvPr>
            <p:ph type="title"/>
          </p:nvPr>
        </p:nvSpPr>
        <p:spPr>
          <a:xfrm>
            <a:off x="612648" y="365125"/>
            <a:ext cx="5295015" cy="2063808"/>
          </a:xfrm>
        </p:spPr>
        <p:txBody>
          <a:bodyPr vert="horz" lIns="91440" tIns="45720" rIns="91440" bIns="45720" rtlCol="0" anchor="b">
            <a:normAutofit/>
          </a:bodyPr>
          <a:lstStyle/>
          <a:p>
            <a:r>
              <a:rPr lang="en-US" sz="4600"/>
              <a:t>Befolkninga sine krav og forventningar</a:t>
            </a:r>
          </a:p>
        </p:txBody>
      </p:sp>
      <p:sp>
        <p:nvSpPr>
          <p:cNvPr id="90"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ontent Placeholder 77">
            <a:extLst>
              <a:ext uri="{FF2B5EF4-FFF2-40B4-BE49-F238E27FC236}">
                <a16:creationId xmlns:a16="http://schemas.microsoft.com/office/drawing/2014/main" id="{EE317ECF-54F7-C69A-FE46-D513BA004C43}"/>
              </a:ext>
            </a:extLst>
          </p:cNvPr>
          <p:cNvSpPr>
            <a:spLocks noGrp="1"/>
          </p:cNvSpPr>
          <p:nvPr>
            <p:ph idx="1"/>
          </p:nvPr>
        </p:nvSpPr>
        <p:spPr>
          <a:xfrm>
            <a:off x="612648" y="2908005"/>
            <a:ext cx="5295015" cy="3268957"/>
          </a:xfrm>
        </p:spPr>
        <p:txBody>
          <a:bodyPr>
            <a:normAutofit/>
          </a:bodyPr>
          <a:lstStyle/>
          <a:p>
            <a:r>
              <a:rPr lang="en-US" sz="2200" dirty="0" err="1"/>
              <a:t>Mediedekninga</a:t>
            </a:r>
            <a:r>
              <a:rPr lang="en-US" sz="2200" dirty="0"/>
              <a:t> om </a:t>
            </a:r>
            <a:r>
              <a:rPr lang="en-US" sz="2200" dirty="0" err="1"/>
              <a:t>eldreomsorgen</a:t>
            </a:r>
            <a:endParaRPr lang="en-US" sz="2200" dirty="0"/>
          </a:p>
        </p:txBody>
      </p:sp>
      <p:pic>
        <p:nvPicPr>
          <p:cNvPr id="8" name="Bilde 7">
            <a:extLst>
              <a:ext uri="{FF2B5EF4-FFF2-40B4-BE49-F238E27FC236}">
                <a16:creationId xmlns:a16="http://schemas.microsoft.com/office/drawing/2014/main" id="{77853EA1-D7AC-7179-7519-55534890B65A}"/>
              </a:ext>
            </a:extLst>
          </p:cNvPr>
          <p:cNvPicPr>
            <a:picLocks noChangeAspect="1"/>
          </p:cNvPicPr>
          <p:nvPr/>
        </p:nvPicPr>
        <p:blipFill>
          <a:blip r:embed="rId2"/>
          <a:stretch>
            <a:fillRect/>
          </a:stretch>
        </p:blipFill>
        <p:spPr>
          <a:xfrm>
            <a:off x="7135702" y="791401"/>
            <a:ext cx="4746477" cy="5701474"/>
          </a:xfrm>
          <a:prstGeom prst="rect">
            <a:avLst/>
          </a:prstGeom>
        </p:spPr>
      </p:pic>
      <p:pic>
        <p:nvPicPr>
          <p:cNvPr id="5" name="Plassholder for innhold 4" descr="Et bilde som inneholder tekst, rullestol, klær, stol&#10;&#10;Automatisk generert beskrivelse">
            <a:extLst>
              <a:ext uri="{FF2B5EF4-FFF2-40B4-BE49-F238E27FC236}">
                <a16:creationId xmlns:a16="http://schemas.microsoft.com/office/drawing/2014/main" id="{28F570F1-45EF-E64F-6D6E-D7A798509DB8}"/>
              </a:ext>
            </a:extLst>
          </p:cNvPr>
          <p:cNvPicPr>
            <a:picLocks noChangeAspect="1"/>
          </p:cNvPicPr>
          <p:nvPr/>
        </p:nvPicPr>
        <p:blipFill rotWithShape="1">
          <a:blip r:embed="rId3"/>
          <a:srcRect r="4833" b="-4"/>
          <a:stretch/>
        </p:blipFill>
        <p:spPr>
          <a:xfrm>
            <a:off x="3720789" y="3369239"/>
            <a:ext cx="3108140" cy="3192628"/>
          </a:xfrm>
          <a:prstGeom prst="rect">
            <a:avLst/>
          </a:prstGeom>
        </p:spPr>
      </p:pic>
      <p:pic>
        <p:nvPicPr>
          <p:cNvPr id="4" name="Bilde 3">
            <a:extLst>
              <a:ext uri="{FF2B5EF4-FFF2-40B4-BE49-F238E27FC236}">
                <a16:creationId xmlns:a16="http://schemas.microsoft.com/office/drawing/2014/main" id="{7E435E28-5268-67E1-5DE5-F5A8E824B3A6}"/>
              </a:ext>
            </a:extLst>
          </p:cNvPr>
          <p:cNvPicPr>
            <a:picLocks noChangeAspect="1"/>
          </p:cNvPicPr>
          <p:nvPr/>
        </p:nvPicPr>
        <p:blipFill>
          <a:blip r:embed="rId4"/>
          <a:stretch>
            <a:fillRect/>
          </a:stretch>
        </p:blipFill>
        <p:spPr>
          <a:xfrm>
            <a:off x="612648" y="3742170"/>
            <a:ext cx="3108141" cy="2750705"/>
          </a:xfrm>
          <a:prstGeom prst="rect">
            <a:avLst/>
          </a:prstGeom>
        </p:spPr>
      </p:pic>
    </p:spTree>
    <p:extLst>
      <p:ext uri="{BB962C8B-B14F-4D97-AF65-F5344CB8AC3E}">
        <p14:creationId xmlns:p14="http://schemas.microsoft.com/office/powerpoint/2010/main" val="1997291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61584E0-8CB0-0D8E-18CC-9C47F2D73D4A}"/>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dirty="0" err="1"/>
              <a:t>O</a:t>
            </a:r>
            <a:r>
              <a:rPr lang="en-US" sz="5400" kern="1200" dirty="0" err="1">
                <a:solidFill>
                  <a:schemeClr val="tx1"/>
                </a:solidFill>
                <a:latin typeface="+mj-lt"/>
                <a:ea typeface="+mj-ea"/>
                <a:cs typeface="+mj-cs"/>
              </a:rPr>
              <a:t>ppsumert</a:t>
            </a:r>
            <a:endParaRPr lang="en-US" sz="5400" kern="1200" dirty="0">
              <a:solidFill>
                <a:schemeClr val="tx1"/>
              </a:solidFill>
              <a:latin typeface="+mj-lt"/>
              <a:ea typeface="+mj-ea"/>
              <a:cs typeface="+mj-cs"/>
            </a:endParaRPr>
          </a:p>
        </p:txBody>
      </p:sp>
      <p:sp>
        <p:nvSpPr>
          <p:cNvPr id="1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kstSylinder 4">
            <a:extLst>
              <a:ext uri="{FF2B5EF4-FFF2-40B4-BE49-F238E27FC236}">
                <a16:creationId xmlns:a16="http://schemas.microsoft.com/office/drawing/2014/main" id="{AA1819E8-68B4-5F82-F6E3-662F7AA965D4}"/>
              </a:ext>
            </a:extLst>
          </p:cNvPr>
          <p:cNvSpPr txBox="1"/>
          <p:nvPr/>
        </p:nvSpPr>
        <p:spPr>
          <a:xfrm>
            <a:off x="2870702" y="2670048"/>
            <a:ext cx="6406862" cy="3547872"/>
          </a:xfrm>
          <a:prstGeom prst="rect">
            <a:avLst/>
          </a:prstGeom>
        </p:spPr>
        <p:txBody>
          <a:bodyPr vert="horz" lIns="91440" tIns="45720" rIns="91440" bIns="45720" rtlCol="0" anchor="t">
            <a:normAutofit/>
          </a:bodyPr>
          <a:lstStyle/>
          <a:p>
            <a:pPr marL="457200" indent="-228600">
              <a:lnSpc>
                <a:spcPct val="90000"/>
              </a:lnSpc>
              <a:spcAft>
                <a:spcPts val="600"/>
              </a:spcAft>
              <a:buFont typeface="Arial" panose="020B0604020202020204" pitchFamily="34" charset="0"/>
              <a:buChar char="•"/>
            </a:pPr>
            <a:r>
              <a:rPr lang="en-US" sz="2400" dirty="0" err="1"/>
              <a:t>Kommunene</a:t>
            </a:r>
            <a:r>
              <a:rPr lang="en-US" sz="2400" dirty="0"/>
              <a:t> </a:t>
            </a:r>
            <a:r>
              <a:rPr lang="en-US" sz="2400" dirty="0" err="1"/>
              <a:t>kan</a:t>
            </a:r>
            <a:r>
              <a:rPr lang="en-US" sz="2400" dirty="0"/>
              <a:t> </a:t>
            </a:r>
            <a:r>
              <a:rPr lang="en-US" sz="2400" dirty="0" err="1"/>
              <a:t>ikkje</a:t>
            </a:r>
            <a:r>
              <a:rPr lang="en-US" sz="2400" dirty="0"/>
              <a:t> </a:t>
            </a:r>
            <a:r>
              <a:rPr lang="en-US" sz="2400" dirty="0" err="1"/>
              <a:t>rekruttere</a:t>
            </a:r>
            <a:r>
              <a:rPr lang="en-US" sz="2400" dirty="0"/>
              <a:t> seg av </a:t>
            </a:r>
            <a:r>
              <a:rPr lang="en-US" sz="2400" dirty="0" err="1"/>
              <a:t>utfordringa</a:t>
            </a:r>
            <a:r>
              <a:rPr lang="en-US" sz="2400" dirty="0"/>
              <a:t>/ «</a:t>
            </a:r>
            <a:r>
              <a:rPr lang="en-US" sz="2400" dirty="0" err="1"/>
              <a:t>krisa</a:t>
            </a:r>
            <a:r>
              <a:rPr lang="en-US" sz="2400" dirty="0"/>
              <a:t>»</a:t>
            </a:r>
          </a:p>
          <a:p>
            <a:pPr marL="457200" indent="-228600">
              <a:lnSpc>
                <a:spcPct val="90000"/>
              </a:lnSpc>
              <a:spcAft>
                <a:spcPts val="600"/>
              </a:spcAft>
              <a:buFont typeface="Arial" panose="020B0604020202020204" pitchFamily="34" charset="0"/>
              <a:buChar char="•"/>
            </a:pPr>
            <a:r>
              <a:rPr lang="en-US" sz="2400" dirty="0" err="1"/>
              <a:t>Tenesetene</a:t>
            </a:r>
            <a:r>
              <a:rPr lang="en-US" sz="2400" dirty="0"/>
              <a:t> </a:t>
            </a:r>
            <a:r>
              <a:rPr lang="en-US" sz="2400" dirty="0" err="1"/>
              <a:t>må</a:t>
            </a:r>
            <a:r>
              <a:rPr lang="en-US" sz="2400" dirty="0"/>
              <a:t> </a:t>
            </a:r>
            <a:r>
              <a:rPr lang="en-US" sz="2400" dirty="0" err="1"/>
              <a:t>ytast</a:t>
            </a:r>
            <a:r>
              <a:rPr lang="en-US" sz="2400" dirty="0"/>
              <a:t> </a:t>
            </a:r>
            <a:r>
              <a:rPr lang="en-US" sz="2400" dirty="0" err="1"/>
              <a:t>annleis</a:t>
            </a:r>
            <a:r>
              <a:rPr lang="en-US" sz="2400" dirty="0"/>
              <a:t> </a:t>
            </a:r>
            <a:r>
              <a:rPr lang="en-US" sz="2400" dirty="0" err="1"/>
              <a:t>enn</a:t>
            </a:r>
            <a:r>
              <a:rPr lang="en-US" sz="2400" dirty="0"/>
              <a:t> </a:t>
            </a:r>
            <a:r>
              <a:rPr lang="en-US" sz="2400" dirty="0" err="1"/>
              <a:t>i</a:t>
            </a:r>
            <a:r>
              <a:rPr lang="en-US" sz="2400" dirty="0"/>
              <a:t> </a:t>
            </a:r>
            <a:r>
              <a:rPr lang="en-US" sz="2400" dirty="0" err="1"/>
              <a:t>dag</a:t>
            </a:r>
            <a:endParaRPr lang="en-US" sz="2400" dirty="0"/>
          </a:p>
          <a:p>
            <a:pPr marL="457200" indent="-228600">
              <a:lnSpc>
                <a:spcPct val="90000"/>
              </a:lnSpc>
              <a:spcAft>
                <a:spcPts val="600"/>
              </a:spcAft>
              <a:buFont typeface="Arial" panose="020B0604020202020204" pitchFamily="34" charset="0"/>
              <a:buChar char="•"/>
            </a:pPr>
            <a:r>
              <a:rPr lang="en-US" sz="2400" dirty="0" err="1"/>
              <a:t>Nivået</a:t>
            </a:r>
            <a:r>
              <a:rPr lang="en-US" sz="2400" dirty="0"/>
              <a:t> </a:t>
            </a:r>
            <a:r>
              <a:rPr lang="en-US" sz="2400" dirty="0" err="1"/>
              <a:t>på</a:t>
            </a:r>
            <a:r>
              <a:rPr lang="en-US" sz="2400" dirty="0"/>
              <a:t> </a:t>
            </a:r>
            <a:r>
              <a:rPr lang="en-US" sz="2400" dirty="0" err="1"/>
              <a:t>tenestene</a:t>
            </a:r>
            <a:r>
              <a:rPr lang="en-US" sz="2400" dirty="0"/>
              <a:t> </a:t>
            </a:r>
            <a:r>
              <a:rPr lang="en-US" sz="2400" dirty="0" err="1"/>
              <a:t>må</a:t>
            </a:r>
            <a:r>
              <a:rPr lang="en-US" sz="2400" dirty="0"/>
              <a:t> </a:t>
            </a:r>
            <a:r>
              <a:rPr lang="en-US" sz="2400" dirty="0" err="1"/>
              <a:t>vurderast</a:t>
            </a:r>
            <a:r>
              <a:rPr lang="en-US" sz="2400" dirty="0"/>
              <a:t> </a:t>
            </a:r>
            <a:r>
              <a:rPr lang="en-US" sz="2400" dirty="0" err="1"/>
              <a:t>og</a:t>
            </a:r>
            <a:r>
              <a:rPr lang="en-US" sz="2400" dirty="0"/>
              <a:t> </a:t>
            </a:r>
            <a:r>
              <a:rPr lang="en-US" sz="2400" dirty="0" err="1"/>
              <a:t>justerast</a:t>
            </a:r>
            <a:endParaRPr lang="en-US" sz="2400" dirty="0"/>
          </a:p>
          <a:p>
            <a:pPr marL="457200" indent="-228600">
              <a:lnSpc>
                <a:spcPct val="90000"/>
              </a:lnSpc>
              <a:spcAft>
                <a:spcPts val="600"/>
              </a:spcAft>
              <a:buFont typeface="Arial" panose="020B0604020202020204" pitchFamily="34" charset="0"/>
              <a:buChar char="•"/>
            </a:pPr>
            <a:r>
              <a:rPr lang="en-US" sz="2400" dirty="0" err="1"/>
              <a:t>Interkommunale</a:t>
            </a:r>
            <a:r>
              <a:rPr lang="en-US" sz="2400" dirty="0"/>
              <a:t> </a:t>
            </a:r>
            <a:r>
              <a:rPr lang="en-US" sz="2400" dirty="0" err="1"/>
              <a:t>løysingar</a:t>
            </a:r>
            <a:r>
              <a:rPr lang="en-US" sz="2400" dirty="0"/>
              <a:t> </a:t>
            </a:r>
            <a:r>
              <a:rPr lang="en-US" sz="2400" dirty="0" err="1"/>
              <a:t>bør</a:t>
            </a:r>
            <a:r>
              <a:rPr lang="en-US" sz="2400" dirty="0"/>
              <a:t> </a:t>
            </a:r>
            <a:r>
              <a:rPr lang="en-US" sz="2400" dirty="0" err="1"/>
              <a:t>vurderast</a:t>
            </a:r>
            <a:endParaRPr lang="en-US" sz="2400" dirty="0"/>
          </a:p>
          <a:p>
            <a:pPr marL="457200" indent="-228600">
              <a:lnSpc>
                <a:spcPct val="90000"/>
              </a:lnSpc>
              <a:spcAft>
                <a:spcPts val="600"/>
              </a:spcAft>
              <a:buFont typeface="Arial" panose="020B0604020202020204" pitchFamily="34" charset="0"/>
              <a:buChar char="•"/>
            </a:pPr>
            <a:endParaRPr lang="en-US" sz="2400" dirty="0"/>
          </a:p>
          <a:p>
            <a:pPr marL="914400" lvl="1" indent="-228600">
              <a:lnSpc>
                <a:spcPct val="90000"/>
              </a:lnSpc>
              <a:spcAft>
                <a:spcPts val="600"/>
              </a:spcAft>
              <a:buFont typeface="Arial" panose="020B0604020202020204" pitchFamily="34" charset="0"/>
              <a:buChar char="•"/>
            </a:pPr>
            <a:r>
              <a:rPr lang="en-US" sz="2400" dirty="0" err="1"/>
              <a:t>Kommunane</a:t>
            </a:r>
            <a:r>
              <a:rPr lang="en-US" sz="2400" dirty="0"/>
              <a:t> </a:t>
            </a:r>
            <a:r>
              <a:rPr lang="en-US" sz="2400" dirty="0" err="1"/>
              <a:t>må</a:t>
            </a:r>
            <a:r>
              <a:rPr lang="en-US" sz="2400" dirty="0"/>
              <a:t> </a:t>
            </a:r>
            <a:r>
              <a:rPr lang="en-US" sz="2400" dirty="0" err="1"/>
              <a:t>omstille</a:t>
            </a:r>
            <a:r>
              <a:rPr lang="en-US" sz="2400" dirty="0"/>
              <a:t> </a:t>
            </a:r>
            <a:r>
              <a:rPr lang="en-US" sz="2400" dirty="0" err="1"/>
              <a:t>og</a:t>
            </a:r>
            <a:r>
              <a:rPr lang="en-US" sz="2400" dirty="0"/>
              <a:t> </a:t>
            </a:r>
            <a:r>
              <a:rPr lang="en-US" sz="2400" dirty="0" err="1"/>
              <a:t>skape</a:t>
            </a:r>
            <a:r>
              <a:rPr lang="en-US" sz="2400" dirty="0"/>
              <a:t> </a:t>
            </a:r>
            <a:r>
              <a:rPr lang="en-US" sz="2400" dirty="0" err="1"/>
              <a:t>meir</a:t>
            </a:r>
            <a:r>
              <a:rPr lang="en-US" sz="2400" dirty="0"/>
              <a:t> </a:t>
            </a:r>
            <a:r>
              <a:rPr lang="en-US" sz="2400" dirty="0" err="1"/>
              <a:t>berekraftige</a:t>
            </a:r>
            <a:r>
              <a:rPr lang="en-US" sz="2400" dirty="0"/>
              <a:t> </a:t>
            </a:r>
            <a:r>
              <a:rPr lang="en-US" sz="2400" dirty="0" err="1"/>
              <a:t>helse</a:t>
            </a:r>
            <a:r>
              <a:rPr lang="en-US" sz="2400" dirty="0"/>
              <a:t> </a:t>
            </a:r>
            <a:r>
              <a:rPr lang="en-US" sz="2400" dirty="0" err="1"/>
              <a:t>og</a:t>
            </a:r>
            <a:r>
              <a:rPr lang="en-US" sz="2400" dirty="0"/>
              <a:t> </a:t>
            </a:r>
            <a:r>
              <a:rPr lang="en-US" sz="2400" dirty="0" err="1"/>
              <a:t>omsorgstenester</a:t>
            </a:r>
            <a:endParaRPr lang="en-US" sz="2400" dirty="0"/>
          </a:p>
          <a:p>
            <a:pPr marL="457200" indent="-228600">
              <a:lnSpc>
                <a:spcPct val="90000"/>
              </a:lnSpc>
              <a:spcAft>
                <a:spcPts val="600"/>
              </a:spcAft>
              <a:buFont typeface="Arial" panose="020B0604020202020204" pitchFamily="34" charset="0"/>
              <a:buChar char="•"/>
            </a:pPr>
            <a:endParaRPr lang="en-US" sz="2400" dirty="0"/>
          </a:p>
        </p:txBody>
      </p:sp>
      <p:pic>
        <p:nvPicPr>
          <p:cNvPr id="8" name="Bilde 7">
            <a:extLst>
              <a:ext uri="{FF2B5EF4-FFF2-40B4-BE49-F238E27FC236}">
                <a16:creationId xmlns:a16="http://schemas.microsoft.com/office/drawing/2014/main" id="{545C6F1D-32AD-C5D8-D521-BD51846FD51A}"/>
              </a:ext>
            </a:extLst>
          </p:cNvPr>
          <p:cNvPicPr>
            <a:picLocks noChangeAspect="1"/>
          </p:cNvPicPr>
          <p:nvPr/>
        </p:nvPicPr>
        <p:blipFill>
          <a:blip r:embed="rId2"/>
          <a:stretch>
            <a:fillRect/>
          </a:stretch>
        </p:blipFill>
        <p:spPr>
          <a:xfrm>
            <a:off x="10687531" y="383913"/>
            <a:ext cx="527698" cy="651862"/>
          </a:xfrm>
          <a:prstGeom prst="rect">
            <a:avLst/>
          </a:prstGeom>
        </p:spPr>
      </p:pic>
      <p:sp>
        <p:nvSpPr>
          <p:cNvPr id="10" name="Plassholder for innhold 9">
            <a:extLst>
              <a:ext uri="{FF2B5EF4-FFF2-40B4-BE49-F238E27FC236}">
                <a16:creationId xmlns:a16="http://schemas.microsoft.com/office/drawing/2014/main" id="{7FC32BD3-1722-2DF7-1545-100C276233C6}"/>
              </a:ext>
            </a:extLst>
          </p:cNvPr>
          <p:cNvSpPr>
            <a:spLocks noGrp="1"/>
          </p:cNvSpPr>
          <p:nvPr>
            <p:ph idx="1"/>
          </p:nvPr>
        </p:nvSpPr>
        <p:spPr>
          <a:xfrm>
            <a:off x="4023188" y="1866582"/>
            <a:ext cx="5110537" cy="4351338"/>
          </a:xfrm>
        </p:spPr>
        <p:txBody>
          <a:bodyPr/>
          <a:lstStyle/>
          <a:p>
            <a:endParaRPr lang="nb-NO" dirty="0"/>
          </a:p>
        </p:txBody>
      </p:sp>
    </p:spTree>
    <p:extLst>
      <p:ext uri="{BB962C8B-B14F-4D97-AF65-F5344CB8AC3E}">
        <p14:creationId xmlns:p14="http://schemas.microsoft.com/office/powerpoint/2010/main" val="400437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tel 1">
            <a:extLst>
              <a:ext uri="{FF2B5EF4-FFF2-40B4-BE49-F238E27FC236}">
                <a16:creationId xmlns:a16="http://schemas.microsoft.com/office/drawing/2014/main" id="{234DEA7B-97C6-9AF1-4090-544A27AA7CC2}"/>
              </a:ext>
            </a:extLst>
          </p:cNvPr>
          <p:cNvSpPr>
            <a:spLocks noGrp="1"/>
          </p:cNvSpPr>
          <p:nvPr>
            <p:ph type="title"/>
          </p:nvPr>
        </p:nvSpPr>
        <p:spPr>
          <a:xfrm>
            <a:off x="2558716" y="955309"/>
            <a:ext cx="7074568" cy="2898975"/>
          </a:xfrm>
        </p:spPr>
        <p:txBody>
          <a:bodyPr vert="horz" lIns="91440" tIns="45720" rIns="91440" bIns="45720" rtlCol="0" anchor="b">
            <a:normAutofit/>
          </a:bodyPr>
          <a:lstStyle/>
          <a:p>
            <a:pPr algn="ctr"/>
            <a:r>
              <a:rPr lang="en-US" sz="6600" kern="1200" dirty="0">
                <a:solidFill>
                  <a:srgbClr val="FFFFFF"/>
                </a:solidFill>
                <a:latin typeface="+mj-lt"/>
                <a:ea typeface="+mj-ea"/>
                <a:cs typeface="+mj-cs"/>
              </a:rPr>
              <a:t>Her </a:t>
            </a:r>
            <a:r>
              <a:rPr lang="en-US" sz="6600" kern="1200" dirty="0" err="1">
                <a:solidFill>
                  <a:srgbClr val="FFFFFF"/>
                </a:solidFill>
                <a:latin typeface="+mj-lt"/>
                <a:ea typeface="+mj-ea"/>
                <a:cs typeface="+mj-cs"/>
              </a:rPr>
              <a:t>og</a:t>
            </a:r>
            <a:r>
              <a:rPr lang="en-US" sz="6600" kern="1200" dirty="0">
                <a:solidFill>
                  <a:srgbClr val="FFFFFF"/>
                </a:solidFill>
                <a:latin typeface="+mj-lt"/>
                <a:ea typeface="+mj-ea"/>
                <a:cs typeface="+mj-cs"/>
              </a:rPr>
              <a:t> no</a:t>
            </a: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643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90439C6-1EDA-53C7-4002-17F7AC31F78E}"/>
              </a:ext>
            </a:extLst>
          </p:cNvPr>
          <p:cNvSpPr>
            <a:spLocks noGrp="1"/>
          </p:cNvSpPr>
          <p:nvPr>
            <p:ph type="title"/>
          </p:nvPr>
        </p:nvSpPr>
        <p:spPr>
          <a:xfrm>
            <a:off x="630936" y="640080"/>
            <a:ext cx="4818888" cy="1481328"/>
          </a:xfrm>
        </p:spPr>
        <p:txBody>
          <a:bodyPr anchor="b">
            <a:normAutofit/>
          </a:bodyPr>
          <a:lstStyle/>
          <a:p>
            <a:r>
              <a:rPr lang="nb-NO" sz="4600" dirty="0">
                <a:latin typeface="Calibri Light" panose="020F0302020204030204" pitchFamily="34" charset="0"/>
                <a:cs typeface="Calibri Light" panose="020F0302020204030204" pitchFamily="34" charset="0"/>
              </a:rPr>
              <a:t>Overordna omstillingsprosjekt</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8F5E20EC-4BBF-168F-B511-D42CCC67F6E2}"/>
              </a:ext>
            </a:extLst>
          </p:cNvPr>
          <p:cNvSpPr>
            <a:spLocks noGrp="1"/>
          </p:cNvSpPr>
          <p:nvPr>
            <p:ph idx="1"/>
          </p:nvPr>
        </p:nvSpPr>
        <p:spPr>
          <a:xfrm>
            <a:off x="630936" y="2660904"/>
            <a:ext cx="4818888" cy="3547872"/>
          </a:xfrm>
        </p:spPr>
        <p:txBody>
          <a:bodyPr anchor="t">
            <a:normAutofit/>
          </a:bodyPr>
          <a:lstStyle/>
          <a:p>
            <a:pPr marL="285750" indent="-285750">
              <a:buFont typeface="Arial" panose="020B0604020202020204" pitchFamily="34" charset="0"/>
              <a:buChar char="•"/>
            </a:pPr>
            <a:r>
              <a:rPr lang="nb-NO" sz="2000" dirty="0"/>
              <a:t>Prosjektplan med tilråding vart handsama av kommunestyret i november 2022</a:t>
            </a:r>
          </a:p>
          <a:p>
            <a:pPr marL="285750" indent="-285750">
              <a:buFont typeface="Arial" panose="020B0604020202020204" pitchFamily="34" charset="0"/>
              <a:buChar char="•"/>
            </a:pPr>
            <a:endParaRPr lang="nb-NO" sz="2000" dirty="0"/>
          </a:p>
          <a:p>
            <a:pPr marL="285750" indent="-285750"/>
            <a:r>
              <a:rPr lang="nb-NO" sz="2000" dirty="0"/>
              <a:t>KS-048/22 Vedtak</a:t>
            </a:r>
          </a:p>
          <a:p>
            <a:pPr marL="742950" lvl="1" indent="-285750"/>
            <a:r>
              <a:rPr lang="nn-NO" sz="1600" b="0" i="0" dirty="0">
                <a:effectLst/>
              </a:rPr>
              <a:t>OU-prosjekt med sikte på å oppretta 3</a:t>
            </a:r>
            <a:br>
              <a:rPr lang="nn-NO" sz="1600" b="0" i="0" dirty="0">
                <a:effectLst/>
              </a:rPr>
            </a:br>
            <a:r>
              <a:rPr lang="nn-NO" sz="1600" b="0" i="0" dirty="0">
                <a:effectLst/>
              </a:rPr>
              <a:t>kommunalområde, med ein eigen kommunalleiar. </a:t>
            </a:r>
          </a:p>
          <a:p>
            <a:pPr marL="742950" lvl="1" indent="-285750"/>
            <a:r>
              <a:rPr lang="nn-NO" sz="1600" dirty="0"/>
              <a:t>4 av 6 tiltak omhandlar k</a:t>
            </a:r>
            <a:r>
              <a:rPr lang="nn-NO" sz="1600" i="0" dirty="0">
                <a:effectLst/>
              </a:rPr>
              <a:t>ommunalområdet helse og omsorg</a:t>
            </a:r>
          </a:p>
          <a:p>
            <a:pPr marL="285750" indent="-285750">
              <a:buFont typeface="Arial" panose="020B0604020202020204" pitchFamily="34" charset="0"/>
              <a:buChar char="•"/>
            </a:pPr>
            <a:endParaRPr lang="nb-NO" sz="2200" dirty="0"/>
          </a:p>
          <a:p>
            <a:endParaRPr lang="nb-NO" sz="2200" dirty="0"/>
          </a:p>
          <a:p>
            <a:endParaRPr lang="nb-NO" sz="2200" dirty="0"/>
          </a:p>
        </p:txBody>
      </p:sp>
      <p:pic>
        <p:nvPicPr>
          <p:cNvPr id="4" name="Bilde 3">
            <a:extLst>
              <a:ext uri="{FF2B5EF4-FFF2-40B4-BE49-F238E27FC236}">
                <a16:creationId xmlns:a16="http://schemas.microsoft.com/office/drawing/2014/main" id="{0BDE4761-2DF7-52D8-6B04-4B9A467F11EB}"/>
              </a:ext>
            </a:extLst>
          </p:cNvPr>
          <p:cNvPicPr>
            <a:picLocks noChangeAspect="1"/>
          </p:cNvPicPr>
          <p:nvPr/>
        </p:nvPicPr>
        <p:blipFill>
          <a:blip r:embed="rId2"/>
          <a:stretch>
            <a:fillRect/>
          </a:stretch>
        </p:blipFill>
        <p:spPr>
          <a:xfrm>
            <a:off x="7188597" y="1717167"/>
            <a:ext cx="3952715" cy="2954655"/>
          </a:xfrm>
          <a:prstGeom prst="rect">
            <a:avLst/>
          </a:prstGeom>
        </p:spPr>
      </p:pic>
      <p:pic>
        <p:nvPicPr>
          <p:cNvPr id="8" name="Bilde 7">
            <a:extLst>
              <a:ext uri="{FF2B5EF4-FFF2-40B4-BE49-F238E27FC236}">
                <a16:creationId xmlns:a16="http://schemas.microsoft.com/office/drawing/2014/main" id="{2F1C949D-A6BF-34B4-247F-7EB417FEA305}"/>
              </a:ext>
            </a:extLst>
          </p:cNvPr>
          <p:cNvPicPr>
            <a:picLocks noChangeAspect="1"/>
          </p:cNvPicPr>
          <p:nvPr/>
        </p:nvPicPr>
        <p:blipFill>
          <a:blip r:embed="rId3"/>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4255658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878DCFB-3B14-6BC4-F587-6573A60180EE}"/>
              </a:ext>
            </a:extLst>
          </p:cNvPr>
          <p:cNvSpPr>
            <a:spLocks noGrp="1"/>
          </p:cNvSpPr>
          <p:nvPr>
            <p:ph type="title"/>
          </p:nvPr>
        </p:nvSpPr>
        <p:spPr>
          <a:xfrm>
            <a:off x="640080" y="325369"/>
            <a:ext cx="4368602" cy="1956841"/>
          </a:xfrm>
        </p:spPr>
        <p:txBody>
          <a:bodyPr anchor="b">
            <a:normAutofit/>
          </a:bodyPr>
          <a:lstStyle/>
          <a:p>
            <a:r>
              <a:rPr lang="en-US" sz="3600" dirty="0" err="1"/>
              <a:t>Omstilling</a:t>
            </a:r>
            <a:r>
              <a:rPr lang="en-US" sz="3600" dirty="0"/>
              <a:t> </a:t>
            </a:r>
            <a:r>
              <a:rPr lang="en-US" sz="3600" dirty="0" err="1"/>
              <a:t>og</a:t>
            </a:r>
            <a:r>
              <a:rPr lang="en-US" sz="3600" dirty="0"/>
              <a:t> </a:t>
            </a:r>
            <a:r>
              <a:rPr lang="en-US" sz="3600" dirty="0" err="1"/>
              <a:t>ny</a:t>
            </a:r>
            <a:r>
              <a:rPr lang="en-US" sz="3600" dirty="0"/>
              <a:t> </a:t>
            </a:r>
            <a:r>
              <a:rPr lang="en-US" sz="3600" dirty="0" err="1"/>
              <a:t>organisering</a:t>
            </a:r>
            <a:endParaRPr lang="nb-NO" sz="3600" dirty="0"/>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0389125E-134A-0815-349A-6B3E6A504920}"/>
              </a:ext>
            </a:extLst>
          </p:cNvPr>
          <p:cNvSpPr>
            <a:spLocks noGrp="1"/>
          </p:cNvSpPr>
          <p:nvPr>
            <p:ph idx="1"/>
          </p:nvPr>
        </p:nvSpPr>
        <p:spPr>
          <a:xfrm>
            <a:off x="640080" y="2924270"/>
            <a:ext cx="4836046" cy="3320668"/>
          </a:xfrm>
        </p:spPr>
        <p:txBody>
          <a:bodyPr>
            <a:normAutofit/>
          </a:bodyPr>
          <a:lstStyle/>
          <a:p>
            <a:pPr marL="0" indent="0">
              <a:buNone/>
            </a:pPr>
            <a:endParaRPr lang="en-US" sz="2200" dirty="0"/>
          </a:p>
          <a:p>
            <a:endParaRPr lang="en-US" sz="2200" dirty="0"/>
          </a:p>
          <a:p>
            <a:endParaRPr lang="en-US" sz="2200" dirty="0"/>
          </a:p>
        </p:txBody>
      </p:sp>
      <p:pic>
        <p:nvPicPr>
          <p:cNvPr id="4" name="Picture 2" descr="fileStream.aspx (310×381)">
            <a:extLst>
              <a:ext uri="{FF2B5EF4-FFF2-40B4-BE49-F238E27FC236}">
                <a16:creationId xmlns:a16="http://schemas.microsoft.com/office/drawing/2014/main" id="{B58B7A5D-8098-C3F9-DEB3-97D6BC805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10726219" y="262384"/>
            <a:ext cx="627580" cy="771316"/>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a:extLst>
              <a:ext uri="{FF2B5EF4-FFF2-40B4-BE49-F238E27FC236}">
                <a16:creationId xmlns:a16="http://schemas.microsoft.com/office/drawing/2014/main" id="{2B002878-6154-DE8D-A50C-3F7426F8FC15}"/>
              </a:ext>
            </a:extLst>
          </p:cNvPr>
          <p:cNvPicPr>
            <a:picLocks noChangeAspect="1"/>
          </p:cNvPicPr>
          <p:nvPr/>
        </p:nvPicPr>
        <p:blipFill>
          <a:blip r:embed="rId3"/>
          <a:stretch>
            <a:fillRect/>
          </a:stretch>
        </p:blipFill>
        <p:spPr>
          <a:xfrm>
            <a:off x="354762" y="3338782"/>
            <a:ext cx="5222446" cy="2592003"/>
          </a:xfrm>
          <a:prstGeom prst="rect">
            <a:avLst/>
          </a:prstGeom>
          <a:ln w="12700">
            <a:solidFill>
              <a:schemeClr val="tx1"/>
            </a:solidFill>
          </a:ln>
        </p:spPr>
      </p:pic>
      <p:graphicFrame>
        <p:nvGraphicFramePr>
          <p:cNvPr id="8" name="Diagram 7">
            <a:extLst>
              <a:ext uri="{FF2B5EF4-FFF2-40B4-BE49-F238E27FC236}">
                <a16:creationId xmlns:a16="http://schemas.microsoft.com/office/drawing/2014/main" id="{57BE7541-0196-81F2-8BC4-33F13857DF9A}"/>
              </a:ext>
            </a:extLst>
          </p:cNvPr>
          <p:cNvGraphicFramePr/>
          <p:nvPr>
            <p:extLst>
              <p:ext uri="{D42A27DB-BD31-4B8C-83A1-F6EECF244321}">
                <p14:modId xmlns:p14="http://schemas.microsoft.com/office/powerpoint/2010/main" val="3673803839"/>
              </p:ext>
            </p:extLst>
          </p:nvPr>
        </p:nvGraphicFramePr>
        <p:xfrm>
          <a:off x="5761444" y="109612"/>
          <a:ext cx="5924141" cy="59932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18071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A509D02-7187-9E22-877D-A690DC8FBF3A}"/>
              </a:ext>
            </a:extLst>
          </p:cNvPr>
          <p:cNvSpPr>
            <a:spLocks noGrp="1"/>
          </p:cNvSpPr>
          <p:nvPr>
            <p:ph type="title"/>
          </p:nvPr>
        </p:nvSpPr>
        <p:spPr>
          <a:xfrm>
            <a:off x="841248" y="548640"/>
            <a:ext cx="3600860" cy="5431536"/>
          </a:xfrm>
        </p:spPr>
        <p:txBody>
          <a:bodyPr>
            <a:normAutofit/>
          </a:bodyPr>
          <a:lstStyle/>
          <a:p>
            <a:r>
              <a:rPr lang="nb-NO" sz="3800" dirty="0"/>
              <a:t>Tilnærming og </a:t>
            </a:r>
            <a:r>
              <a:rPr lang="nb-NO" sz="3800" dirty="0" err="1"/>
              <a:t>hovudprinsipp</a:t>
            </a:r>
            <a:endParaRPr lang="nb-NO" sz="3800" dirty="0"/>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3ADF5A15-7439-727E-EC71-33C774F03B30}"/>
              </a:ext>
            </a:extLst>
          </p:cNvPr>
          <p:cNvSpPr>
            <a:spLocks noGrp="1"/>
          </p:cNvSpPr>
          <p:nvPr>
            <p:ph idx="1"/>
          </p:nvPr>
        </p:nvSpPr>
        <p:spPr>
          <a:xfrm>
            <a:off x="5126418" y="1617804"/>
            <a:ext cx="6224335" cy="1748125"/>
          </a:xfrm>
        </p:spPr>
        <p:txBody>
          <a:bodyPr anchor="ctr">
            <a:normAutofit/>
          </a:bodyPr>
          <a:lstStyle/>
          <a:p>
            <a:r>
              <a:rPr lang="nb-NO" sz="2000" dirty="0"/>
              <a:t>Kombinasjon av kvalitativ og kvantitativ datainnsamling</a:t>
            </a:r>
          </a:p>
          <a:p>
            <a:r>
              <a:rPr lang="nb-NO" sz="2000" dirty="0"/>
              <a:t>Prosessorientert tilnærming</a:t>
            </a:r>
          </a:p>
          <a:p>
            <a:r>
              <a:rPr lang="nb-NO" sz="2000" dirty="0"/>
              <a:t>Fokus på kommunikasjon og endringsledelse</a:t>
            </a:r>
          </a:p>
          <a:p>
            <a:endParaRPr lang="nb-NO" sz="2000" dirty="0"/>
          </a:p>
        </p:txBody>
      </p:sp>
      <p:pic>
        <p:nvPicPr>
          <p:cNvPr id="6" name="Bilde 5">
            <a:extLst>
              <a:ext uri="{FF2B5EF4-FFF2-40B4-BE49-F238E27FC236}">
                <a16:creationId xmlns:a16="http://schemas.microsoft.com/office/drawing/2014/main" id="{0D859478-9709-889D-AB58-053F4A2A58A5}"/>
              </a:ext>
            </a:extLst>
          </p:cNvPr>
          <p:cNvPicPr>
            <a:picLocks noChangeAspect="1"/>
          </p:cNvPicPr>
          <p:nvPr/>
        </p:nvPicPr>
        <p:blipFill>
          <a:blip r:embed="rId3"/>
          <a:stretch>
            <a:fillRect/>
          </a:stretch>
        </p:blipFill>
        <p:spPr>
          <a:xfrm>
            <a:off x="8879067" y="3262741"/>
            <a:ext cx="2985867" cy="332517"/>
          </a:xfrm>
          <a:prstGeom prst="rect">
            <a:avLst/>
          </a:prstGeom>
        </p:spPr>
      </p:pic>
      <p:pic>
        <p:nvPicPr>
          <p:cNvPr id="12" name="Bilde 11">
            <a:extLst>
              <a:ext uri="{FF2B5EF4-FFF2-40B4-BE49-F238E27FC236}">
                <a16:creationId xmlns:a16="http://schemas.microsoft.com/office/drawing/2014/main" id="{F6B804E7-D365-C231-6791-C773505AA10F}"/>
              </a:ext>
            </a:extLst>
          </p:cNvPr>
          <p:cNvPicPr>
            <a:picLocks noChangeAspect="1"/>
          </p:cNvPicPr>
          <p:nvPr/>
        </p:nvPicPr>
        <p:blipFill>
          <a:blip r:embed="rId4"/>
          <a:stretch>
            <a:fillRect/>
          </a:stretch>
        </p:blipFill>
        <p:spPr>
          <a:xfrm>
            <a:off x="5126418" y="3628312"/>
            <a:ext cx="6936813" cy="2967305"/>
          </a:xfrm>
          <a:prstGeom prst="rect">
            <a:avLst/>
          </a:prstGeom>
        </p:spPr>
      </p:pic>
      <p:pic>
        <p:nvPicPr>
          <p:cNvPr id="5" name="Bilde 4">
            <a:extLst>
              <a:ext uri="{FF2B5EF4-FFF2-40B4-BE49-F238E27FC236}">
                <a16:creationId xmlns:a16="http://schemas.microsoft.com/office/drawing/2014/main" id="{16422352-FFCB-867A-DB01-3C11CB68198F}"/>
              </a:ext>
            </a:extLst>
          </p:cNvPr>
          <p:cNvPicPr>
            <a:picLocks noChangeAspect="1"/>
          </p:cNvPicPr>
          <p:nvPr/>
        </p:nvPicPr>
        <p:blipFill>
          <a:blip r:embed="rId5"/>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1962847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CBEFA6B-2FDC-71E0-21E2-40BE680B9B7A}"/>
              </a:ext>
            </a:extLst>
          </p:cNvPr>
          <p:cNvSpPr>
            <a:spLocks noGrp="1"/>
          </p:cNvSpPr>
          <p:nvPr>
            <p:ph type="title"/>
          </p:nvPr>
        </p:nvSpPr>
        <p:spPr>
          <a:xfrm>
            <a:off x="841248" y="548640"/>
            <a:ext cx="3760088" cy="5431536"/>
          </a:xfrm>
        </p:spPr>
        <p:txBody>
          <a:bodyPr>
            <a:normAutofit/>
          </a:bodyPr>
          <a:lstStyle/>
          <a:p>
            <a:r>
              <a:rPr lang="nb-NO" sz="3400" dirty="0"/>
              <a:t>Tiltak som </a:t>
            </a:r>
            <a:r>
              <a:rPr lang="nb-NO" sz="3400" dirty="0" err="1"/>
              <a:t>omhandlar</a:t>
            </a:r>
            <a:r>
              <a:rPr lang="nb-NO" sz="3400" dirty="0"/>
              <a:t>  kommunalområdet helse og omsorg</a:t>
            </a:r>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D5DDC58-396E-734D-D411-6A177090B7E2}"/>
              </a:ext>
            </a:extLst>
          </p:cNvPr>
          <p:cNvSpPr txBox="1">
            <a:spLocks noGrp="1"/>
          </p:cNvSpPr>
          <p:nvPr>
            <p:ph idx="1"/>
          </p:nvPr>
        </p:nvSpPr>
        <p:spPr>
          <a:xfrm>
            <a:off x="5019389" y="881382"/>
            <a:ext cx="6751510" cy="5182957"/>
          </a:xfrm>
          <a:prstGeom prst="rect">
            <a:avLst/>
          </a:prstGeom>
          <a:noFill/>
        </p:spPr>
        <p:txBody>
          <a:bodyPr wrap="square">
            <a:spAutoFit/>
          </a:bodyPr>
          <a:lstStyle/>
          <a:p>
            <a:pPr marL="0" indent="0" algn="l">
              <a:buNone/>
            </a:pPr>
            <a:r>
              <a:rPr lang="nn-NO" sz="2400" i="0" dirty="0">
                <a:effectLst/>
              </a:rPr>
              <a:t>KS vedtak nr 3:</a:t>
            </a:r>
          </a:p>
          <a:p>
            <a:pPr marL="742950" lvl="1" indent="-285750"/>
            <a:r>
              <a:rPr lang="nn-NO" sz="1800" b="0" i="0" dirty="0">
                <a:effectLst/>
              </a:rPr>
              <a:t>Det skal arbeidast for å samle helse- og omsorgstenestene i Skjerdalsvegen. </a:t>
            </a:r>
          </a:p>
          <a:p>
            <a:pPr marL="742950" lvl="1" indent="-285750"/>
            <a:r>
              <a:rPr lang="nn-NO" sz="1800" b="0" i="0" dirty="0">
                <a:effectLst/>
              </a:rPr>
              <a:t>Framtidig bruk av Vangen Barnehage og Fjordsenteret skal vurderast. </a:t>
            </a:r>
          </a:p>
          <a:p>
            <a:pPr marL="0" indent="0" algn="l">
              <a:buNone/>
            </a:pPr>
            <a:r>
              <a:rPr lang="nn-NO" sz="2400" dirty="0"/>
              <a:t>KS vedtak nr 4: </a:t>
            </a:r>
          </a:p>
          <a:p>
            <a:pPr marL="742950" lvl="1" indent="-285750"/>
            <a:r>
              <a:rPr lang="nn-NO" sz="1800" b="0" i="0" dirty="0">
                <a:effectLst/>
              </a:rPr>
              <a:t>Det skal vurderast sal av omsorgsbustadane i Flåm. </a:t>
            </a:r>
          </a:p>
          <a:p>
            <a:pPr marL="742950" lvl="1" indent="-285750"/>
            <a:r>
              <a:rPr lang="nn-NO" sz="1800" b="0" i="0" dirty="0">
                <a:effectLst/>
              </a:rPr>
              <a:t>Det skal vurderast om kommunen kan yte teneste til brukarane ved </a:t>
            </a:r>
            <a:r>
              <a:rPr lang="nn-NO" sz="1800" b="0" i="0" dirty="0" err="1">
                <a:effectLst/>
              </a:rPr>
              <a:t>Vetleli</a:t>
            </a:r>
            <a:r>
              <a:rPr lang="nn-NO" sz="1800" b="0" i="0" dirty="0">
                <a:effectLst/>
              </a:rPr>
              <a:t> i dei nye bueiningane i Skjerdalsvegen.</a:t>
            </a:r>
          </a:p>
          <a:p>
            <a:pPr marL="0" indent="0" algn="l">
              <a:buNone/>
            </a:pPr>
            <a:r>
              <a:rPr lang="nn-NO" sz="2400" b="0" i="0" dirty="0">
                <a:effectLst/>
              </a:rPr>
              <a:t>KS vedtak nr 5</a:t>
            </a:r>
            <a:r>
              <a:rPr lang="nn-NO" sz="2400" dirty="0"/>
              <a:t>:</a:t>
            </a:r>
          </a:p>
          <a:p>
            <a:pPr marL="742950" lvl="1" indent="-285750"/>
            <a:r>
              <a:rPr lang="nn-NO" sz="1800" b="0" i="0" dirty="0">
                <a:effectLst/>
              </a:rPr>
              <a:t>Oppstart av eit moglegheitsstudie om interkommunalt samarbeid om helsetenester, som omfattar legeordninga, barnekoordinator og rådgjevande eining for rus-saker. </a:t>
            </a:r>
          </a:p>
          <a:p>
            <a:pPr marL="0" indent="0" algn="l">
              <a:buNone/>
            </a:pPr>
            <a:r>
              <a:rPr lang="nn-NO" sz="2400" b="0" i="0" dirty="0">
                <a:effectLst/>
              </a:rPr>
              <a:t>KS vedtak nr 6</a:t>
            </a:r>
            <a:r>
              <a:rPr lang="nn-NO" sz="2400" dirty="0"/>
              <a:t>:</a:t>
            </a:r>
            <a:r>
              <a:rPr lang="nn-NO" sz="2400" b="0" i="0" dirty="0">
                <a:effectLst/>
              </a:rPr>
              <a:t> </a:t>
            </a:r>
          </a:p>
          <a:p>
            <a:pPr marL="742950" lvl="1" indent="-285750"/>
            <a:r>
              <a:rPr lang="nn-NO" sz="1800" b="0" i="0" dirty="0">
                <a:effectLst/>
              </a:rPr>
              <a:t>Det skal utgreiast moglege alternativ for organisering av NAV-kontoret.</a:t>
            </a:r>
          </a:p>
        </p:txBody>
      </p:sp>
      <p:pic>
        <p:nvPicPr>
          <p:cNvPr id="5" name="Bilde 4">
            <a:extLst>
              <a:ext uri="{FF2B5EF4-FFF2-40B4-BE49-F238E27FC236}">
                <a16:creationId xmlns:a16="http://schemas.microsoft.com/office/drawing/2014/main" id="{559F1E1E-F84F-C02D-27F1-77DF91B1B04E}"/>
              </a:ext>
            </a:extLst>
          </p:cNvPr>
          <p:cNvPicPr>
            <a:picLocks noChangeAspect="1"/>
          </p:cNvPicPr>
          <p:nvPr/>
        </p:nvPicPr>
        <p:blipFill>
          <a:blip r:embed="rId2"/>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843178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C1BAB09-7A27-4849-2C35-834559C243A3}"/>
              </a:ext>
            </a:extLst>
          </p:cNvPr>
          <p:cNvSpPr>
            <a:spLocks noGrp="1"/>
          </p:cNvSpPr>
          <p:nvPr>
            <p:ph type="title"/>
          </p:nvPr>
        </p:nvSpPr>
        <p:spPr>
          <a:xfrm>
            <a:off x="630936" y="639520"/>
            <a:ext cx="3429000" cy="1719072"/>
          </a:xfrm>
        </p:spPr>
        <p:txBody>
          <a:bodyPr anchor="b">
            <a:normAutofit/>
          </a:bodyPr>
          <a:lstStyle/>
          <a:p>
            <a:r>
              <a:rPr lang="nb-NO" sz="3800"/>
              <a:t>Nytt bygg i Skjerdalsvegen i 2023</a:t>
            </a:r>
          </a:p>
        </p:txBody>
      </p:sp>
      <p:sp>
        <p:nvSpPr>
          <p:cNvPr id="7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75E351D-402F-C3C2-9BFF-2DBE038E61C6}"/>
              </a:ext>
            </a:extLst>
          </p:cNvPr>
          <p:cNvSpPr>
            <a:spLocks noGrp="1"/>
          </p:cNvSpPr>
          <p:nvPr>
            <p:ph idx="1"/>
          </p:nvPr>
        </p:nvSpPr>
        <p:spPr>
          <a:xfrm>
            <a:off x="630936" y="2807208"/>
            <a:ext cx="3553606" cy="3410712"/>
          </a:xfrm>
        </p:spPr>
        <p:txBody>
          <a:bodyPr anchor="t">
            <a:normAutofit/>
          </a:bodyPr>
          <a:lstStyle/>
          <a:p>
            <a:pPr marL="285750" indent="-285750">
              <a:buFont typeface="Arial" panose="020B0604020202020204" pitchFamily="34" charset="0"/>
              <a:buChar char="•"/>
            </a:pPr>
            <a:r>
              <a:rPr lang="nn-NO" sz="2200" dirty="0">
                <a:latin typeface="Calibri"/>
                <a:cs typeface="Calibri"/>
              </a:rPr>
              <a:t>7 nye sjukeheimsplasser</a:t>
            </a:r>
          </a:p>
          <a:p>
            <a:pPr marL="285750" indent="-285750">
              <a:buFont typeface="Arial" panose="020B0604020202020204" pitchFamily="34" charset="0"/>
              <a:buChar char="•"/>
            </a:pPr>
            <a:r>
              <a:rPr lang="nn-NO" sz="2200" dirty="0">
                <a:latin typeface="Calibri"/>
                <a:cs typeface="Calibri"/>
              </a:rPr>
              <a:t>10 nye omsorgsbustader for heildøgns omsorg</a:t>
            </a:r>
          </a:p>
          <a:p>
            <a:pPr marL="285750" indent="-285750">
              <a:buFont typeface="Arial" panose="020B0604020202020204" pitchFamily="34" charset="0"/>
              <a:buChar char="•"/>
            </a:pPr>
            <a:r>
              <a:rPr lang="nn-NO" sz="2200" dirty="0">
                <a:latin typeface="Calibri"/>
                <a:cs typeface="Calibri"/>
              </a:rPr>
              <a:t>Samlokalisering av tenester og administrasjon</a:t>
            </a:r>
          </a:p>
          <a:p>
            <a:pPr marL="742315" lvl="1" indent="-285750">
              <a:buFont typeface="Arial,Sans-Serif" panose="020B0604020202020204" pitchFamily="34" charset="0"/>
              <a:buChar char="•"/>
            </a:pPr>
            <a:r>
              <a:rPr lang="nn-NO" sz="2200" dirty="0">
                <a:latin typeface="Calibri"/>
                <a:ea typeface="+mn-lt"/>
                <a:cs typeface="Calibri"/>
              </a:rPr>
              <a:t>Felles personalbase </a:t>
            </a:r>
          </a:p>
          <a:p>
            <a:pPr marL="742315" lvl="1" indent="-285750">
              <a:buFont typeface="Arial,Sans-Serif" panose="020B0604020202020204" pitchFamily="34" charset="0"/>
              <a:buChar char="•"/>
            </a:pPr>
            <a:r>
              <a:rPr lang="nn-NO" sz="2200" dirty="0">
                <a:latin typeface="Calibri"/>
                <a:ea typeface="+mn-lt"/>
                <a:cs typeface="Calibri"/>
              </a:rPr>
              <a:t>Moderne møtelokale, samtalerom</a:t>
            </a:r>
          </a:p>
          <a:p>
            <a:pPr marL="742315" lvl="1" indent="-285750">
              <a:buFont typeface="Arial,Sans-Serif" panose="020B0604020202020204" pitchFamily="34" charset="0"/>
              <a:buChar char="•"/>
            </a:pPr>
            <a:r>
              <a:rPr lang="nn-NO" sz="2200" dirty="0">
                <a:latin typeface="Calibri"/>
                <a:ea typeface="+mn-lt"/>
                <a:cs typeface="Calibri"/>
              </a:rPr>
              <a:t>Felles garderobe </a:t>
            </a:r>
            <a:endParaRPr lang="nn-NO" sz="2200" dirty="0">
              <a:latin typeface="Calibri"/>
              <a:cs typeface="Calibri"/>
            </a:endParaRPr>
          </a:p>
          <a:p>
            <a:endParaRPr lang="nb-NO" sz="2200" dirty="0"/>
          </a:p>
        </p:txBody>
      </p:sp>
      <p:pic>
        <p:nvPicPr>
          <p:cNvPr id="6" name="Bilde 5">
            <a:extLst>
              <a:ext uri="{FF2B5EF4-FFF2-40B4-BE49-F238E27FC236}">
                <a16:creationId xmlns:a16="http://schemas.microsoft.com/office/drawing/2014/main" id="{0AF339D8-4DC3-3303-5992-C6B62903809C}"/>
              </a:ext>
            </a:extLst>
          </p:cNvPr>
          <p:cNvPicPr>
            <a:picLocks noChangeAspect="1"/>
          </p:cNvPicPr>
          <p:nvPr/>
        </p:nvPicPr>
        <p:blipFill rotWithShape="1">
          <a:blip r:embed="rId2"/>
          <a:srcRect l="304" r="10515" b="1"/>
          <a:stretch/>
        </p:blipFill>
        <p:spPr>
          <a:xfrm>
            <a:off x="4418409" y="1073490"/>
            <a:ext cx="7253554" cy="5144430"/>
          </a:xfrm>
          <a:prstGeom prst="rect">
            <a:avLst/>
          </a:prstGeom>
        </p:spPr>
      </p:pic>
      <p:pic>
        <p:nvPicPr>
          <p:cNvPr id="4" name="Bilde 3">
            <a:extLst>
              <a:ext uri="{FF2B5EF4-FFF2-40B4-BE49-F238E27FC236}">
                <a16:creationId xmlns:a16="http://schemas.microsoft.com/office/drawing/2014/main" id="{AD91F0E1-47D7-170A-38FB-F19A98C3A184}"/>
              </a:ext>
            </a:extLst>
          </p:cNvPr>
          <p:cNvPicPr>
            <a:picLocks noChangeAspect="1"/>
          </p:cNvPicPr>
          <p:nvPr/>
        </p:nvPicPr>
        <p:blipFill>
          <a:blip r:embed="rId3"/>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2990749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0D6934F-12E5-FD2C-BFF3-F6C405459616}"/>
              </a:ext>
            </a:extLst>
          </p:cNvPr>
          <p:cNvSpPr>
            <a:spLocks noGrp="1"/>
          </p:cNvSpPr>
          <p:nvPr>
            <p:ph type="title"/>
          </p:nvPr>
        </p:nvSpPr>
        <p:spPr>
          <a:xfrm>
            <a:off x="635000" y="640823"/>
            <a:ext cx="3418659" cy="2862665"/>
          </a:xfrm>
        </p:spPr>
        <p:txBody>
          <a:bodyPr anchor="ctr">
            <a:normAutofit/>
          </a:bodyPr>
          <a:lstStyle/>
          <a:p>
            <a:r>
              <a:rPr lang="nb-NO" sz="3400"/>
              <a:t>Oppsummering nøkkeltallsanalyse helse og omsorg</a:t>
            </a:r>
            <a:endParaRPr lang="nb-NO" sz="3400" dirty="0"/>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D6C64BA6-67EB-A51B-77F9-5F089DF8BD5E}"/>
              </a:ext>
            </a:extLst>
          </p:cNvPr>
          <p:cNvPicPr>
            <a:picLocks noChangeAspect="1"/>
          </p:cNvPicPr>
          <p:nvPr/>
        </p:nvPicPr>
        <p:blipFill>
          <a:blip r:embed="rId2"/>
          <a:stretch>
            <a:fillRect/>
          </a:stretch>
        </p:blipFill>
        <p:spPr>
          <a:xfrm>
            <a:off x="10855244" y="330196"/>
            <a:ext cx="502920" cy="621254"/>
          </a:xfrm>
          <a:prstGeom prst="rect">
            <a:avLst/>
          </a:prstGeom>
        </p:spPr>
      </p:pic>
      <p:graphicFrame>
        <p:nvGraphicFramePr>
          <p:cNvPr id="7" name="Plassholder for innhold 2">
            <a:extLst>
              <a:ext uri="{FF2B5EF4-FFF2-40B4-BE49-F238E27FC236}">
                <a16:creationId xmlns:a16="http://schemas.microsoft.com/office/drawing/2014/main" id="{35D68793-ED18-3050-8238-8FE643DA7D1B}"/>
              </a:ext>
            </a:extLst>
          </p:cNvPr>
          <p:cNvGraphicFramePr>
            <a:graphicFrameLocks noGrp="1"/>
          </p:cNvGraphicFramePr>
          <p:nvPr>
            <p:ph idx="1"/>
            <p:extLst>
              <p:ext uri="{D42A27DB-BD31-4B8C-83A1-F6EECF244321}">
                <p14:modId xmlns:p14="http://schemas.microsoft.com/office/powerpoint/2010/main" val="1015997393"/>
              </p:ext>
            </p:extLst>
          </p:nvPr>
        </p:nvGraphicFramePr>
        <p:xfrm>
          <a:off x="4648018" y="1133288"/>
          <a:ext cx="6900512" cy="504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lassholder for innhold 4">
            <a:extLst>
              <a:ext uri="{FF2B5EF4-FFF2-40B4-BE49-F238E27FC236}">
                <a16:creationId xmlns:a16="http://schemas.microsoft.com/office/drawing/2014/main" id="{734303A5-932B-68D5-662E-E9D959AC3FB3}"/>
              </a:ext>
            </a:extLst>
          </p:cNvPr>
          <p:cNvPicPr>
            <a:picLocks noChangeAspect="1"/>
          </p:cNvPicPr>
          <p:nvPr/>
        </p:nvPicPr>
        <p:blipFill>
          <a:blip r:embed="rId8"/>
          <a:stretch>
            <a:fillRect/>
          </a:stretch>
        </p:blipFill>
        <p:spPr>
          <a:xfrm>
            <a:off x="246878" y="3314298"/>
            <a:ext cx="3829651" cy="2862665"/>
          </a:xfrm>
          <a:prstGeom prst="rect">
            <a:avLst/>
          </a:prstGeom>
        </p:spPr>
      </p:pic>
    </p:spTree>
    <p:extLst>
      <p:ext uri="{BB962C8B-B14F-4D97-AF65-F5344CB8AC3E}">
        <p14:creationId xmlns:p14="http://schemas.microsoft.com/office/powerpoint/2010/main" val="1468391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3D70A1D-0881-77CF-B227-DFB79E6AC365}"/>
              </a:ext>
            </a:extLst>
          </p:cNvPr>
          <p:cNvSpPr>
            <a:spLocks noGrp="1"/>
          </p:cNvSpPr>
          <p:nvPr>
            <p:ph type="title"/>
          </p:nvPr>
        </p:nvSpPr>
        <p:spPr>
          <a:xfrm>
            <a:off x="838200" y="365125"/>
            <a:ext cx="10515600" cy="1325563"/>
          </a:xfrm>
        </p:spPr>
        <p:txBody>
          <a:bodyPr>
            <a:normAutofit/>
          </a:bodyPr>
          <a:lstStyle/>
          <a:p>
            <a:r>
              <a:rPr lang="nb-NO" sz="5400"/>
              <a:t>Agenda</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3BD0D6F6-FE9A-5FA4-6D77-33A562F45A30}"/>
              </a:ext>
            </a:extLst>
          </p:cNvPr>
          <p:cNvSpPr>
            <a:spLocks noGrp="1"/>
          </p:cNvSpPr>
          <p:nvPr>
            <p:ph idx="1"/>
          </p:nvPr>
        </p:nvSpPr>
        <p:spPr>
          <a:xfrm>
            <a:off x="838200" y="1929384"/>
            <a:ext cx="10515600" cy="4251960"/>
          </a:xfrm>
        </p:spPr>
        <p:txBody>
          <a:bodyPr>
            <a:normAutofit/>
          </a:bodyPr>
          <a:lstStyle/>
          <a:p>
            <a:r>
              <a:rPr lang="nb-NO" sz="2200" dirty="0"/>
              <a:t>Bakteppet</a:t>
            </a:r>
          </a:p>
          <a:p>
            <a:pPr lvl="1"/>
            <a:r>
              <a:rPr lang="nb-NO" sz="2200" dirty="0"/>
              <a:t>Lokalt</a:t>
            </a:r>
          </a:p>
          <a:p>
            <a:pPr lvl="1"/>
            <a:r>
              <a:rPr lang="nb-NO" sz="2200" dirty="0"/>
              <a:t>Nasjonalt</a:t>
            </a:r>
          </a:p>
          <a:p>
            <a:r>
              <a:rPr lang="nb-NO" sz="2200" dirty="0"/>
              <a:t>Status her og </a:t>
            </a:r>
            <a:r>
              <a:rPr lang="nb-NO" sz="2200" dirty="0" err="1"/>
              <a:t>no</a:t>
            </a:r>
            <a:endParaRPr lang="nb-NO" sz="2200" dirty="0"/>
          </a:p>
          <a:p>
            <a:pPr lvl="1"/>
            <a:r>
              <a:rPr lang="nb-NO" sz="2200" dirty="0"/>
              <a:t>Kva er status i </a:t>
            </a:r>
            <a:r>
              <a:rPr lang="nb-NO" sz="2200" dirty="0" err="1"/>
              <a:t>tenestene</a:t>
            </a:r>
            <a:r>
              <a:rPr lang="nb-NO" sz="2200" dirty="0"/>
              <a:t>? </a:t>
            </a:r>
          </a:p>
          <a:p>
            <a:r>
              <a:rPr lang="nb-NO" sz="2200" dirty="0"/>
              <a:t>Framtida</a:t>
            </a:r>
          </a:p>
          <a:p>
            <a:pPr lvl="1"/>
            <a:r>
              <a:rPr lang="nb-NO" sz="2200" dirty="0"/>
              <a:t>Korleis skal Aurland kommune møte framtidas behov? </a:t>
            </a:r>
          </a:p>
          <a:p>
            <a:pPr lvl="1"/>
            <a:r>
              <a:rPr lang="nb-NO" sz="2200" dirty="0"/>
              <a:t>Omstilling og ny organisering</a:t>
            </a:r>
          </a:p>
          <a:p>
            <a:pPr lvl="1"/>
            <a:endParaRPr lang="nn-NO" sz="2200" dirty="0"/>
          </a:p>
        </p:txBody>
      </p:sp>
      <p:pic>
        <p:nvPicPr>
          <p:cNvPr id="5" name="Bilde 4">
            <a:extLst>
              <a:ext uri="{FF2B5EF4-FFF2-40B4-BE49-F238E27FC236}">
                <a16:creationId xmlns:a16="http://schemas.microsoft.com/office/drawing/2014/main" id="{602B7473-19D2-0951-C091-A2CB789830A3}"/>
              </a:ext>
            </a:extLst>
          </p:cNvPr>
          <p:cNvPicPr>
            <a:picLocks noChangeAspect="1"/>
          </p:cNvPicPr>
          <p:nvPr/>
        </p:nvPicPr>
        <p:blipFill>
          <a:blip r:embed="rId3"/>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1942902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2775A08-4A1A-E9ED-52C7-C287B7D5649C}"/>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3400" kern="1200">
                <a:latin typeface="+mj-lt"/>
                <a:ea typeface="+mj-ea"/>
                <a:cs typeface="+mj-cs"/>
              </a:rPr>
              <a:t>Nøkkeltal for </a:t>
            </a:r>
            <a:br>
              <a:rPr lang="en-US" sz="3400" kern="1200">
                <a:latin typeface="+mj-lt"/>
                <a:ea typeface="+mj-ea"/>
                <a:cs typeface="+mj-cs"/>
              </a:rPr>
            </a:br>
            <a:r>
              <a:rPr lang="en-US" sz="3400" kern="1200">
                <a:latin typeface="+mj-lt"/>
                <a:ea typeface="+mj-ea"/>
                <a:cs typeface="+mj-cs"/>
              </a:rPr>
              <a:t>helse- og omsorgstenestene</a:t>
            </a:r>
          </a:p>
        </p:txBody>
      </p:sp>
      <p:sp>
        <p:nvSpPr>
          <p:cNvPr id="35"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lassholder for innhold 6">
            <a:extLst>
              <a:ext uri="{FF2B5EF4-FFF2-40B4-BE49-F238E27FC236}">
                <a16:creationId xmlns:a16="http://schemas.microsoft.com/office/drawing/2014/main" id="{5992B825-9212-0FE0-580B-0E778A2C7144}"/>
              </a:ext>
            </a:extLst>
          </p:cNvPr>
          <p:cNvPicPr>
            <a:picLocks noChangeAspect="1"/>
          </p:cNvPicPr>
          <p:nvPr/>
        </p:nvPicPr>
        <p:blipFill>
          <a:blip r:embed="rId2"/>
          <a:stretch>
            <a:fillRect/>
          </a:stretch>
        </p:blipFill>
        <p:spPr>
          <a:xfrm>
            <a:off x="4654296" y="1333782"/>
            <a:ext cx="7151856" cy="2878621"/>
          </a:xfrm>
          <a:prstGeom prst="rect">
            <a:avLst/>
          </a:prstGeom>
        </p:spPr>
      </p:pic>
      <p:sp>
        <p:nvSpPr>
          <p:cNvPr id="16" name="Content Placeholder 15">
            <a:extLst>
              <a:ext uri="{FF2B5EF4-FFF2-40B4-BE49-F238E27FC236}">
                <a16:creationId xmlns:a16="http://schemas.microsoft.com/office/drawing/2014/main" id="{96809ED0-B387-D191-7DB8-A70F4D7D1B0D}"/>
              </a:ext>
            </a:extLst>
          </p:cNvPr>
          <p:cNvSpPr>
            <a:spLocks noGrp="1"/>
          </p:cNvSpPr>
          <p:nvPr>
            <p:ph idx="1"/>
          </p:nvPr>
        </p:nvSpPr>
        <p:spPr>
          <a:xfrm>
            <a:off x="4729023" y="4325966"/>
            <a:ext cx="6894576" cy="1428487"/>
          </a:xfrm>
        </p:spPr>
        <p:txBody>
          <a:bodyPr anchor="t">
            <a:normAutofit fontScale="85000" lnSpcReduction="10000"/>
          </a:bodyPr>
          <a:lstStyle/>
          <a:p>
            <a:r>
              <a:rPr lang="nb-NO" sz="2200" dirty="0" err="1"/>
              <a:t>Tala</a:t>
            </a:r>
            <a:r>
              <a:rPr lang="nb-NO" sz="2200" dirty="0"/>
              <a:t> syner at Aurland har </a:t>
            </a:r>
            <a:r>
              <a:rPr lang="nb-NO" sz="2200" dirty="0" err="1"/>
              <a:t>høgare</a:t>
            </a:r>
            <a:r>
              <a:rPr lang="nb-NO" sz="2200" dirty="0"/>
              <a:t> kostnader per </a:t>
            </a:r>
            <a:r>
              <a:rPr lang="nb-NO" sz="2200" dirty="0" err="1"/>
              <a:t>tenestemottaker</a:t>
            </a:r>
            <a:r>
              <a:rPr lang="nb-NO" sz="2200" dirty="0"/>
              <a:t> enn landsgjennomsnittet og sammenlignbare kommuner. </a:t>
            </a:r>
          </a:p>
          <a:p>
            <a:r>
              <a:rPr lang="nb-NO" sz="2200" dirty="0" err="1"/>
              <a:t>Analysane</a:t>
            </a:r>
            <a:r>
              <a:rPr lang="nb-NO" sz="2200" dirty="0"/>
              <a:t> syner at om Aurland held fram med same nivå på </a:t>
            </a:r>
            <a:r>
              <a:rPr lang="nb-NO" sz="2200" dirty="0" err="1"/>
              <a:t>tenester</a:t>
            </a:r>
            <a:r>
              <a:rPr lang="nb-NO" sz="2200" dirty="0"/>
              <a:t> i tida framover, vil det </a:t>
            </a:r>
            <a:r>
              <a:rPr lang="nb-NO" sz="2200" dirty="0" err="1"/>
              <a:t>vere</a:t>
            </a:r>
            <a:r>
              <a:rPr lang="nb-NO" sz="2200" dirty="0"/>
              <a:t> behov for 26 </a:t>
            </a:r>
            <a:r>
              <a:rPr lang="nb-NO" sz="2200" dirty="0" err="1"/>
              <a:t>fleire</a:t>
            </a:r>
            <a:r>
              <a:rPr lang="nb-NO" sz="2200" dirty="0"/>
              <a:t> årsverk i </a:t>
            </a:r>
            <a:r>
              <a:rPr lang="nb-NO" sz="2200" dirty="0" err="1"/>
              <a:t>tenestene</a:t>
            </a:r>
            <a:r>
              <a:rPr lang="nb-NO" sz="2200" dirty="0"/>
              <a:t> i 2040. </a:t>
            </a:r>
          </a:p>
          <a:p>
            <a:pPr marL="0" indent="0">
              <a:buNone/>
            </a:pPr>
            <a:endParaRPr lang="en-US" sz="2200" dirty="0"/>
          </a:p>
        </p:txBody>
      </p:sp>
      <p:pic>
        <p:nvPicPr>
          <p:cNvPr id="6" name="Bilde 5">
            <a:extLst>
              <a:ext uri="{FF2B5EF4-FFF2-40B4-BE49-F238E27FC236}">
                <a16:creationId xmlns:a16="http://schemas.microsoft.com/office/drawing/2014/main" id="{8ED454D5-44CE-58A5-3F7A-36C3182A1576}"/>
              </a:ext>
            </a:extLst>
          </p:cNvPr>
          <p:cNvPicPr>
            <a:picLocks noChangeAspect="1"/>
          </p:cNvPicPr>
          <p:nvPr/>
        </p:nvPicPr>
        <p:blipFill>
          <a:blip r:embed="rId3"/>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3350313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9785704-A202-4240-C25A-E156A204EF23}"/>
              </a:ext>
            </a:extLst>
          </p:cNvPr>
          <p:cNvSpPr>
            <a:spLocks noGrp="1"/>
          </p:cNvSpPr>
          <p:nvPr>
            <p:ph type="title"/>
          </p:nvPr>
        </p:nvSpPr>
        <p:spPr>
          <a:xfrm>
            <a:off x="630936" y="640080"/>
            <a:ext cx="4818888" cy="1481328"/>
          </a:xfrm>
        </p:spPr>
        <p:txBody>
          <a:bodyPr anchor="b">
            <a:normAutofit fontScale="90000"/>
          </a:bodyPr>
          <a:lstStyle/>
          <a:p>
            <a:r>
              <a:rPr lang="nb-NO" sz="5400"/>
              <a:t>Tenesteprofil </a:t>
            </a:r>
            <a:r>
              <a:rPr lang="nb-NO" sz="5400" dirty="0"/>
              <a:t>og dekningsgrad</a:t>
            </a:r>
          </a:p>
        </p:txBody>
      </p:sp>
      <p:sp>
        <p:nvSpPr>
          <p:cNvPr id="2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3962E81D-398A-C0C7-41BB-34D4286FA906}"/>
              </a:ext>
            </a:extLst>
          </p:cNvPr>
          <p:cNvSpPr>
            <a:spLocks noGrp="1"/>
          </p:cNvSpPr>
          <p:nvPr>
            <p:ph idx="1"/>
          </p:nvPr>
        </p:nvSpPr>
        <p:spPr>
          <a:xfrm>
            <a:off x="630936" y="2518481"/>
            <a:ext cx="5465064" cy="4151707"/>
          </a:xfrm>
        </p:spPr>
        <p:txBody>
          <a:bodyPr anchor="t">
            <a:normAutofit/>
          </a:bodyPr>
          <a:lstStyle/>
          <a:p>
            <a:r>
              <a:rPr lang="nb-NO" sz="1600" dirty="0"/>
              <a:t>Andelen </a:t>
            </a:r>
            <a:r>
              <a:rPr lang="nb-NO" sz="1600" dirty="0" err="1"/>
              <a:t>institusjonsbebuarar</a:t>
            </a:r>
            <a:r>
              <a:rPr lang="nb-NO" sz="1600" dirty="0"/>
              <a:t> i kommunen er </a:t>
            </a:r>
            <a:r>
              <a:rPr lang="nb-NO" sz="1600" dirty="0" err="1"/>
              <a:t>høgare</a:t>
            </a:r>
            <a:r>
              <a:rPr lang="nb-NO" sz="1600" dirty="0"/>
              <a:t> enn landsgjennomsnittet. </a:t>
            </a:r>
          </a:p>
          <a:p>
            <a:r>
              <a:rPr lang="nb-NO" sz="1600" dirty="0"/>
              <a:t>Andelen </a:t>
            </a:r>
            <a:r>
              <a:rPr lang="nb-NO" sz="1600" dirty="0" err="1"/>
              <a:t>bebuarar</a:t>
            </a:r>
            <a:r>
              <a:rPr lang="nb-NO" sz="1600" dirty="0"/>
              <a:t> i </a:t>
            </a:r>
            <a:r>
              <a:rPr lang="nb-NO" sz="1600" dirty="0" err="1"/>
              <a:t>heildøgnsbemanna</a:t>
            </a:r>
            <a:r>
              <a:rPr lang="nb-NO" sz="1600" dirty="0"/>
              <a:t> </a:t>
            </a:r>
            <a:r>
              <a:rPr lang="nb-NO" sz="1600" dirty="0" err="1"/>
              <a:t>omsorgsbustader</a:t>
            </a:r>
            <a:r>
              <a:rPr lang="nb-NO" sz="1600" dirty="0"/>
              <a:t>, og </a:t>
            </a:r>
            <a:r>
              <a:rPr lang="nb-NO" sz="1600" dirty="0" err="1"/>
              <a:t>mottakarar</a:t>
            </a:r>
            <a:r>
              <a:rPr lang="nb-NO" sz="1600" dirty="0"/>
              <a:t> av ordinære heimetjenester er </a:t>
            </a:r>
            <a:r>
              <a:rPr lang="nb-NO" sz="1600" dirty="0" err="1"/>
              <a:t>lågare</a:t>
            </a:r>
            <a:r>
              <a:rPr lang="nb-NO" sz="1600" dirty="0"/>
              <a:t> enn landet forøvrig</a:t>
            </a:r>
          </a:p>
          <a:p>
            <a:pPr>
              <a:buFont typeface="Wingdings" panose="05000000000000000000" pitchFamily="2" charset="2"/>
              <a:buChar char="à"/>
            </a:pPr>
            <a:r>
              <a:rPr lang="nb-NO" sz="1600" dirty="0"/>
              <a:t>Samla sett er </a:t>
            </a:r>
            <a:r>
              <a:rPr lang="nb-NO" sz="1600" dirty="0" err="1"/>
              <a:t>tenestemottakarane</a:t>
            </a:r>
            <a:r>
              <a:rPr lang="nb-NO" sz="1600" dirty="0"/>
              <a:t> i Aurland på </a:t>
            </a:r>
            <a:r>
              <a:rPr lang="nb-NO" sz="1600" dirty="0" err="1"/>
              <a:t>eit</a:t>
            </a:r>
            <a:r>
              <a:rPr lang="nb-NO" sz="1600" dirty="0"/>
              <a:t> </a:t>
            </a:r>
            <a:r>
              <a:rPr lang="nb-NO" sz="1600" dirty="0" err="1"/>
              <a:t>høgare</a:t>
            </a:r>
            <a:r>
              <a:rPr lang="nb-NO" sz="1600" dirty="0"/>
              <a:t> omsorgsnivå </a:t>
            </a:r>
            <a:r>
              <a:rPr lang="nb-NO" sz="1600" dirty="0" err="1"/>
              <a:t>samanlikna</a:t>
            </a:r>
            <a:r>
              <a:rPr lang="nb-NO" sz="1600" dirty="0"/>
              <a:t> med landsgjennomsnittet og </a:t>
            </a:r>
            <a:r>
              <a:rPr lang="nb-NO" sz="1600" dirty="0" err="1"/>
              <a:t>samanliknande</a:t>
            </a:r>
            <a:r>
              <a:rPr lang="nb-NO" sz="1600" dirty="0"/>
              <a:t> </a:t>
            </a:r>
            <a:r>
              <a:rPr lang="nb-NO" sz="1600" dirty="0" err="1"/>
              <a:t>kommunar</a:t>
            </a:r>
            <a:r>
              <a:rPr lang="nb-NO" sz="1600" dirty="0"/>
              <a:t>.</a:t>
            </a:r>
          </a:p>
          <a:p>
            <a:pPr marL="0" indent="0">
              <a:buNone/>
            </a:pPr>
            <a:endParaRPr lang="nb-NO" sz="1600" dirty="0"/>
          </a:p>
          <a:p>
            <a:r>
              <a:rPr lang="nb-NO" sz="1600" b="1" dirty="0"/>
              <a:t>Dekningsgraden </a:t>
            </a:r>
            <a:r>
              <a:rPr lang="nb-NO" sz="1600" dirty="0"/>
              <a:t>for institusjon og </a:t>
            </a:r>
            <a:r>
              <a:rPr lang="nb-NO" sz="1600" dirty="0" err="1"/>
              <a:t>heldøgnsbemannede</a:t>
            </a:r>
            <a:r>
              <a:rPr lang="nb-NO" sz="1600" dirty="0"/>
              <a:t> omsorgsboliger i Aurland ligger på om lag 28 prosent. </a:t>
            </a:r>
          </a:p>
          <a:p>
            <a:r>
              <a:rPr lang="nb-NO" sz="1600" dirty="0"/>
              <a:t>Totaltilbudet på heldøgns omsorg i forhold til befolkningen over 80 år er dermed noe høyere enn landet forøvrig. </a:t>
            </a:r>
          </a:p>
          <a:p>
            <a:r>
              <a:rPr lang="nb-NO" sz="1600" dirty="0"/>
              <a:t>Dekningsgraden for institusjon (24 prosent) er også høyere enn landsgjennomsnittet.</a:t>
            </a:r>
          </a:p>
        </p:txBody>
      </p:sp>
      <p:pic>
        <p:nvPicPr>
          <p:cNvPr id="7" name="Bilde 6">
            <a:extLst>
              <a:ext uri="{FF2B5EF4-FFF2-40B4-BE49-F238E27FC236}">
                <a16:creationId xmlns:a16="http://schemas.microsoft.com/office/drawing/2014/main" id="{7269953E-FA6A-8A00-6C21-84B98E8ED27C}"/>
              </a:ext>
            </a:extLst>
          </p:cNvPr>
          <p:cNvPicPr>
            <a:picLocks noChangeAspect="1"/>
          </p:cNvPicPr>
          <p:nvPr/>
        </p:nvPicPr>
        <p:blipFill>
          <a:blip r:embed="rId3"/>
          <a:stretch>
            <a:fillRect/>
          </a:stretch>
        </p:blipFill>
        <p:spPr>
          <a:xfrm>
            <a:off x="6096000" y="2261628"/>
            <a:ext cx="5847475" cy="4151707"/>
          </a:xfrm>
          <a:prstGeom prst="rect">
            <a:avLst/>
          </a:prstGeom>
        </p:spPr>
      </p:pic>
      <p:pic>
        <p:nvPicPr>
          <p:cNvPr id="9" name="Bilde 8">
            <a:extLst>
              <a:ext uri="{FF2B5EF4-FFF2-40B4-BE49-F238E27FC236}">
                <a16:creationId xmlns:a16="http://schemas.microsoft.com/office/drawing/2014/main" id="{E6B3C966-B38B-F422-46C9-352D95109325}"/>
              </a:ext>
            </a:extLst>
          </p:cNvPr>
          <p:cNvPicPr>
            <a:picLocks noChangeAspect="1"/>
          </p:cNvPicPr>
          <p:nvPr/>
        </p:nvPicPr>
        <p:blipFill>
          <a:blip r:embed="rId4"/>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4001453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6E4E670-E8F0-CA4D-FE66-344E285EE17A}"/>
              </a:ext>
            </a:extLst>
          </p:cNvPr>
          <p:cNvSpPr>
            <a:spLocks noGrp="1"/>
          </p:cNvSpPr>
          <p:nvPr>
            <p:ph type="title"/>
          </p:nvPr>
        </p:nvSpPr>
        <p:spPr>
          <a:xfrm>
            <a:off x="640080" y="329184"/>
            <a:ext cx="6894576" cy="1783080"/>
          </a:xfrm>
        </p:spPr>
        <p:txBody>
          <a:bodyPr anchor="b">
            <a:normAutofit/>
          </a:bodyPr>
          <a:lstStyle/>
          <a:p>
            <a:r>
              <a:rPr lang="nb-NO" sz="5400" dirty="0">
                <a:ea typeface="+mj-lt"/>
                <a:cs typeface="+mj-lt"/>
              </a:rPr>
              <a:t>Situasjonen i helse og omsorg i dag</a:t>
            </a:r>
            <a:endParaRPr lang="nb-NO" sz="5400" dirty="0"/>
          </a:p>
        </p:txBody>
      </p:sp>
      <p:sp>
        <p:nvSpPr>
          <p:cNvPr id="2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D699352-8070-BB19-1DB8-20897385A48F}"/>
              </a:ext>
            </a:extLst>
          </p:cNvPr>
          <p:cNvSpPr>
            <a:spLocks noGrp="1"/>
          </p:cNvSpPr>
          <p:nvPr>
            <p:ph idx="1"/>
          </p:nvPr>
        </p:nvSpPr>
        <p:spPr>
          <a:xfrm>
            <a:off x="523365" y="2570852"/>
            <a:ext cx="8826117" cy="4097716"/>
          </a:xfrm>
        </p:spPr>
        <p:txBody>
          <a:bodyPr>
            <a:normAutofit fontScale="47500" lnSpcReduction="20000"/>
          </a:bodyPr>
          <a:lstStyle/>
          <a:p>
            <a:r>
              <a:rPr lang="nb-NO" sz="5100" b="1" dirty="0"/>
              <a:t>Kapasitet:</a:t>
            </a:r>
          </a:p>
          <a:p>
            <a:endParaRPr lang="nb-NO" sz="4400" b="1" dirty="0"/>
          </a:p>
          <a:p>
            <a:endParaRPr lang="nb-NO" sz="4400" b="1" dirty="0"/>
          </a:p>
          <a:p>
            <a:endParaRPr lang="nb-NO" sz="4400" b="1" dirty="0"/>
          </a:p>
          <a:p>
            <a:endParaRPr lang="nb-NO" sz="4400" b="1" dirty="0"/>
          </a:p>
          <a:p>
            <a:endParaRPr lang="nb-NO" sz="4400" b="1" dirty="0"/>
          </a:p>
          <a:p>
            <a:endParaRPr lang="nb-NO" sz="4400" b="1" dirty="0">
              <a:cs typeface="Calibri"/>
            </a:endParaRPr>
          </a:p>
          <a:p>
            <a:endParaRPr lang="nb-NO" sz="5100" b="1" dirty="0">
              <a:cs typeface="Calibri"/>
            </a:endParaRPr>
          </a:p>
          <a:p>
            <a:r>
              <a:rPr lang="nb-NO" sz="5100" b="1" dirty="0">
                <a:cs typeface="Calibri"/>
              </a:rPr>
              <a:t>S</a:t>
            </a:r>
            <a:r>
              <a:rPr lang="nn-NO" sz="5100" b="1" dirty="0">
                <a:cs typeface="Calibri"/>
              </a:rPr>
              <a:t>tore utfordringar med rekruttering og fleire vakante stillingar:</a:t>
            </a:r>
            <a:endParaRPr lang="nb-NO" sz="5100" b="1" dirty="0">
              <a:ea typeface="+mn-lt"/>
              <a:cs typeface="+mn-lt"/>
            </a:endParaRPr>
          </a:p>
          <a:p>
            <a:pPr lvl="1">
              <a:buFont typeface="Arial" panose="020B0604020202020204" pitchFamily="34" charset="0"/>
              <a:buChar char="•"/>
            </a:pPr>
            <a:r>
              <a:rPr lang="nn-NO" sz="4200" dirty="0">
                <a:cs typeface="Calibri"/>
              </a:rPr>
              <a:t>Kan redusere kvalitet på teneste</a:t>
            </a:r>
          </a:p>
          <a:p>
            <a:pPr lvl="1">
              <a:buFont typeface="Arial" panose="020B0604020202020204" pitchFamily="34" charset="0"/>
              <a:buChar char="•"/>
            </a:pPr>
            <a:r>
              <a:rPr lang="nn-NO" sz="4200" dirty="0">
                <a:cs typeface="Calibri"/>
              </a:rPr>
              <a:t>Meirkostnad</a:t>
            </a:r>
          </a:p>
          <a:p>
            <a:pPr lvl="1">
              <a:buFont typeface="Arial" panose="020B0604020202020204" pitchFamily="34" charset="0"/>
              <a:buChar char="•"/>
            </a:pPr>
            <a:r>
              <a:rPr lang="nn-NO" sz="4200" dirty="0">
                <a:cs typeface="Calibri"/>
              </a:rPr>
              <a:t>Auka belastning for dei tilsette</a:t>
            </a:r>
          </a:p>
          <a:p>
            <a:endParaRPr lang="nb-NO" sz="2200" b="1" dirty="0"/>
          </a:p>
        </p:txBody>
      </p:sp>
      <p:graphicFrame>
        <p:nvGraphicFramePr>
          <p:cNvPr id="7" name="Tabell 7">
            <a:extLst>
              <a:ext uri="{FF2B5EF4-FFF2-40B4-BE49-F238E27FC236}">
                <a16:creationId xmlns:a16="http://schemas.microsoft.com/office/drawing/2014/main" id="{FF7C5092-1A22-B498-F3C3-F7C2C2D4EACF}"/>
              </a:ext>
            </a:extLst>
          </p:cNvPr>
          <p:cNvGraphicFramePr>
            <a:graphicFrameLocks noGrp="1"/>
          </p:cNvGraphicFramePr>
          <p:nvPr>
            <p:extLst>
              <p:ext uri="{D42A27DB-BD31-4B8C-83A1-F6EECF244321}">
                <p14:modId xmlns:p14="http://schemas.microsoft.com/office/powerpoint/2010/main" val="980781086"/>
              </p:ext>
            </p:extLst>
          </p:nvPr>
        </p:nvGraphicFramePr>
        <p:xfrm>
          <a:off x="640080" y="3032532"/>
          <a:ext cx="6563645" cy="1752600"/>
        </p:xfrm>
        <a:graphic>
          <a:graphicData uri="http://schemas.openxmlformats.org/drawingml/2006/table">
            <a:tbl>
              <a:tblPr firstRow="1" bandRow="1">
                <a:tableStyleId>{8A107856-5554-42FB-B03E-39F5DBC370BA}</a:tableStyleId>
              </a:tblPr>
              <a:tblGrid>
                <a:gridCol w="4287172">
                  <a:extLst>
                    <a:ext uri="{9D8B030D-6E8A-4147-A177-3AD203B41FA5}">
                      <a16:colId xmlns:a16="http://schemas.microsoft.com/office/drawing/2014/main" val="643125420"/>
                    </a:ext>
                  </a:extLst>
                </a:gridCol>
                <a:gridCol w="737968">
                  <a:extLst>
                    <a:ext uri="{9D8B030D-6E8A-4147-A177-3AD203B41FA5}">
                      <a16:colId xmlns:a16="http://schemas.microsoft.com/office/drawing/2014/main" val="757233124"/>
                    </a:ext>
                  </a:extLst>
                </a:gridCol>
                <a:gridCol w="748664">
                  <a:extLst>
                    <a:ext uri="{9D8B030D-6E8A-4147-A177-3AD203B41FA5}">
                      <a16:colId xmlns:a16="http://schemas.microsoft.com/office/drawing/2014/main" val="1605948221"/>
                    </a:ext>
                  </a:extLst>
                </a:gridCol>
                <a:gridCol w="789841">
                  <a:extLst>
                    <a:ext uri="{9D8B030D-6E8A-4147-A177-3AD203B41FA5}">
                      <a16:colId xmlns:a16="http://schemas.microsoft.com/office/drawing/2014/main" val="2782489752"/>
                    </a:ext>
                  </a:extLst>
                </a:gridCol>
              </a:tblGrid>
              <a:tr h="370840">
                <a:tc>
                  <a:txBody>
                    <a:bodyPr/>
                    <a:lstStyle/>
                    <a:p>
                      <a:r>
                        <a:rPr lang="nb-NO" dirty="0"/>
                        <a:t>Oversikt over tal </a:t>
                      </a:r>
                      <a:r>
                        <a:rPr lang="nb-NO" dirty="0" err="1"/>
                        <a:t>personar</a:t>
                      </a:r>
                      <a:r>
                        <a:rPr lang="nb-NO" dirty="0"/>
                        <a:t> som har fått vedtak, men venter på plass</a:t>
                      </a:r>
                    </a:p>
                  </a:txBody>
                  <a:tcPr/>
                </a:tc>
                <a:tc>
                  <a:txBody>
                    <a:bodyPr/>
                    <a:lstStyle/>
                    <a:p>
                      <a:r>
                        <a:rPr lang="nb-NO" dirty="0"/>
                        <a:t>2023</a:t>
                      </a:r>
                    </a:p>
                  </a:txBody>
                  <a:tcPr/>
                </a:tc>
                <a:tc>
                  <a:txBody>
                    <a:bodyPr/>
                    <a:lstStyle/>
                    <a:p>
                      <a:r>
                        <a:rPr lang="nb-NO" dirty="0"/>
                        <a:t>2022</a:t>
                      </a:r>
                    </a:p>
                  </a:txBody>
                  <a:tcPr/>
                </a:tc>
                <a:tc>
                  <a:txBody>
                    <a:bodyPr/>
                    <a:lstStyle/>
                    <a:p>
                      <a:r>
                        <a:rPr lang="nb-NO" dirty="0"/>
                        <a:t>2021</a:t>
                      </a:r>
                    </a:p>
                  </a:txBody>
                  <a:tcPr/>
                </a:tc>
                <a:extLst>
                  <a:ext uri="{0D108BD9-81ED-4DB2-BD59-A6C34878D82A}">
                    <a16:rowId xmlns:a16="http://schemas.microsoft.com/office/drawing/2014/main" val="2776805076"/>
                  </a:ext>
                </a:extLst>
              </a:tr>
              <a:tr h="370840">
                <a:tc>
                  <a:txBody>
                    <a:bodyPr/>
                    <a:lstStyle/>
                    <a:p>
                      <a:r>
                        <a:rPr lang="nb-NO" dirty="0"/>
                        <a:t>Korttids- og langtidsplass i Aurland Helsetun</a:t>
                      </a:r>
                    </a:p>
                  </a:txBody>
                  <a:tcPr/>
                </a:tc>
                <a:tc>
                  <a:txBody>
                    <a:bodyPr/>
                    <a:lstStyle/>
                    <a:p>
                      <a:pPr algn="r"/>
                      <a:r>
                        <a:rPr lang="nb-NO" dirty="0"/>
                        <a:t>0</a:t>
                      </a:r>
                    </a:p>
                  </a:txBody>
                  <a:tcPr/>
                </a:tc>
                <a:tc>
                  <a:txBody>
                    <a:bodyPr/>
                    <a:lstStyle/>
                    <a:p>
                      <a:pPr algn="r"/>
                      <a:r>
                        <a:rPr lang="nb-NO" dirty="0"/>
                        <a:t>0</a:t>
                      </a:r>
                    </a:p>
                  </a:txBody>
                  <a:tcPr/>
                </a:tc>
                <a:tc>
                  <a:txBody>
                    <a:bodyPr/>
                    <a:lstStyle/>
                    <a:p>
                      <a:pPr algn="r"/>
                      <a:r>
                        <a:rPr lang="nb-NO" dirty="0"/>
                        <a:t>0</a:t>
                      </a:r>
                    </a:p>
                  </a:txBody>
                  <a:tcPr/>
                </a:tc>
                <a:extLst>
                  <a:ext uri="{0D108BD9-81ED-4DB2-BD59-A6C34878D82A}">
                    <a16:rowId xmlns:a16="http://schemas.microsoft.com/office/drawing/2014/main" val="2772973965"/>
                  </a:ext>
                </a:extLst>
              </a:tr>
              <a:tr h="370840">
                <a:tc>
                  <a:txBody>
                    <a:bodyPr/>
                    <a:lstStyle/>
                    <a:p>
                      <a:r>
                        <a:rPr lang="nb-NO" dirty="0"/>
                        <a:t>Omsorgsbustad i Aurland og Flåm</a:t>
                      </a:r>
                    </a:p>
                  </a:txBody>
                  <a:tcPr/>
                </a:tc>
                <a:tc>
                  <a:txBody>
                    <a:bodyPr/>
                    <a:lstStyle/>
                    <a:p>
                      <a:pPr algn="r"/>
                      <a:r>
                        <a:rPr lang="nb-NO" dirty="0"/>
                        <a:t>0</a:t>
                      </a:r>
                    </a:p>
                  </a:txBody>
                  <a:tcPr/>
                </a:tc>
                <a:tc>
                  <a:txBody>
                    <a:bodyPr/>
                    <a:lstStyle/>
                    <a:p>
                      <a:pPr algn="r"/>
                      <a:r>
                        <a:rPr lang="nb-NO" dirty="0"/>
                        <a:t>0</a:t>
                      </a:r>
                    </a:p>
                  </a:txBody>
                  <a:tcPr/>
                </a:tc>
                <a:tc>
                  <a:txBody>
                    <a:bodyPr/>
                    <a:lstStyle/>
                    <a:p>
                      <a:pPr algn="r"/>
                      <a:r>
                        <a:rPr lang="nb-NO" dirty="0"/>
                        <a:t>0</a:t>
                      </a:r>
                    </a:p>
                  </a:txBody>
                  <a:tcPr/>
                </a:tc>
                <a:extLst>
                  <a:ext uri="{0D108BD9-81ED-4DB2-BD59-A6C34878D82A}">
                    <a16:rowId xmlns:a16="http://schemas.microsoft.com/office/drawing/2014/main" val="3426900848"/>
                  </a:ext>
                </a:extLst>
              </a:tr>
              <a:tr h="370840">
                <a:tc>
                  <a:txBody>
                    <a:bodyPr/>
                    <a:lstStyle/>
                    <a:p>
                      <a:r>
                        <a:rPr lang="nb-NO" dirty="0"/>
                        <a:t>Omsorgsbustad bu og </a:t>
                      </a:r>
                      <a:r>
                        <a:rPr lang="nb-NO" dirty="0" err="1"/>
                        <a:t>miljøtenesta</a:t>
                      </a:r>
                      <a:endParaRPr lang="nb-NO" dirty="0"/>
                    </a:p>
                  </a:txBody>
                  <a:tcPr/>
                </a:tc>
                <a:tc>
                  <a:txBody>
                    <a:bodyPr/>
                    <a:lstStyle/>
                    <a:p>
                      <a:pPr algn="r"/>
                      <a:r>
                        <a:rPr lang="nb-NO" dirty="0"/>
                        <a:t>0</a:t>
                      </a:r>
                    </a:p>
                  </a:txBody>
                  <a:tcPr/>
                </a:tc>
                <a:tc>
                  <a:txBody>
                    <a:bodyPr/>
                    <a:lstStyle/>
                    <a:p>
                      <a:pPr algn="r"/>
                      <a:r>
                        <a:rPr lang="nb-NO" dirty="0"/>
                        <a:t>0</a:t>
                      </a:r>
                    </a:p>
                  </a:txBody>
                  <a:tcPr/>
                </a:tc>
                <a:tc>
                  <a:txBody>
                    <a:bodyPr/>
                    <a:lstStyle/>
                    <a:p>
                      <a:pPr algn="r"/>
                      <a:r>
                        <a:rPr lang="nb-NO" dirty="0"/>
                        <a:t>0</a:t>
                      </a:r>
                    </a:p>
                  </a:txBody>
                  <a:tcPr/>
                </a:tc>
                <a:extLst>
                  <a:ext uri="{0D108BD9-81ED-4DB2-BD59-A6C34878D82A}">
                    <a16:rowId xmlns:a16="http://schemas.microsoft.com/office/drawing/2014/main" val="31465059"/>
                  </a:ext>
                </a:extLst>
              </a:tr>
            </a:tbl>
          </a:graphicData>
        </a:graphic>
      </p:graphicFrame>
      <p:graphicFrame>
        <p:nvGraphicFramePr>
          <p:cNvPr id="8" name="Tabell 8">
            <a:extLst>
              <a:ext uri="{FF2B5EF4-FFF2-40B4-BE49-F238E27FC236}">
                <a16:creationId xmlns:a16="http://schemas.microsoft.com/office/drawing/2014/main" id="{130AF2A2-238B-2EF5-DDFA-08CDDCBCC056}"/>
              </a:ext>
            </a:extLst>
          </p:cNvPr>
          <p:cNvGraphicFramePr>
            <a:graphicFrameLocks noGrp="1"/>
          </p:cNvGraphicFramePr>
          <p:nvPr>
            <p:extLst>
              <p:ext uri="{D42A27DB-BD31-4B8C-83A1-F6EECF244321}">
                <p14:modId xmlns:p14="http://schemas.microsoft.com/office/powerpoint/2010/main" val="2084096741"/>
              </p:ext>
            </p:extLst>
          </p:nvPr>
        </p:nvGraphicFramePr>
        <p:xfrm>
          <a:off x="7534656" y="1957593"/>
          <a:ext cx="3974955" cy="2865120"/>
        </p:xfrm>
        <a:graphic>
          <a:graphicData uri="http://schemas.openxmlformats.org/drawingml/2006/table">
            <a:tbl>
              <a:tblPr firstRow="1" bandRow="1">
                <a:tableStyleId>{8A107856-5554-42FB-B03E-39F5DBC370BA}</a:tableStyleId>
              </a:tblPr>
              <a:tblGrid>
                <a:gridCol w="1139215">
                  <a:extLst>
                    <a:ext uri="{9D8B030D-6E8A-4147-A177-3AD203B41FA5}">
                      <a16:colId xmlns:a16="http://schemas.microsoft.com/office/drawing/2014/main" val="1590098723"/>
                    </a:ext>
                  </a:extLst>
                </a:gridCol>
                <a:gridCol w="1417870">
                  <a:extLst>
                    <a:ext uri="{9D8B030D-6E8A-4147-A177-3AD203B41FA5}">
                      <a16:colId xmlns:a16="http://schemas.microsoft.com/office/drawing/2014/main" val="2432663050"/>
                    </a:ext>
                  </a:extLst>
                </a:gridCol>
                <a:gridCol w="1417870">
                  <a:extLst>
                    <a:ext uri="{9D8B030D-6E8A-4147-A177-3AD203B41FA5}">
                      <a16:colId xmlns:a16="http://schemas.microsoft.com/office/drawing/2014/main" val="744996225"/>
                    </a:ext>
                  </a:extLst>
                </a:gridCol>
              </a:tblGrid>
              <a:tr h="370840">
                <a:tc gridSpan="3">
                  <a:txBody>
                    <a:bodyPr/>
                    <a:lstStyle/>
                    <a:p>
                      <a:r>
                        <a:rPr lang="nb-NO" sz="1800" dirty="0"/>
                        <a:t>Oversikt over døgnbøter for </a:t>
                      </a:r>
                    </a:p>
                    <a:p>
                      <a:r>
                        <a:rPr lang="nb-NO" sz="1800" dirty="0" err="1"/>
                        <a:t>utskrivingsklare</a:t>
                      </a:r>
                      <a:r>
                        <a:rPr lang="nb-NO" sz="1800" dirty="0"/>
                        <a:t> </a:t>
                      </a:r>
                      <a:r>
                        <a:rPr lang="nb-NO" sz="1800" dirty="0" err="1"/>
                        <a:t>pasientar</a:t>
                      </a:r>
                      <a:r>
                        <a:rPr lang="nb-NO" sz="1800" dirty="0"/>
                        <a:t> </a:t>
                      </a:r>
                      <a:r>
                        <a:rPr lang="nb-NO" sz="1800" dirty="0" err="1"/>
                        <a:t>frå</a:t>
                      </a:r>
                      <a:r>
                        <a:rPr lang="nb-NO" sz="1800" dirty="0"/>
                        <a:t> sjukehus</a:t>
                      </a:r>
                    </a:p>
                  </a:txBody>
                  <a:tcPr/>
                </a:tc>
                <a:tc hMerge="1">
                  <a:txBody>
                    <a:bodyPr/>
                    <a:lstStyle/>
                    <a:p>
                      <a:endParaRPr lang="nb-NO" dirty="0"/>
                    </a:p>
                  </a:txBody>
                  <a:tcPr/>
                </a:tc>
                <a:tc hMerge="1">
                  <a:txBody>
                    <a:bodyPr/>
                    <a:lstStyle/>
                    <a:p>
                      <a:endParaRPr lang="nb-NO" dirty="0"/>
                    </a:p>
                  </a:txBody>
                  <a:tcPr/>
                </a:tc>
                <a:extLst>
                  <a:ext uri="{0D108BD9-81ED-4DB2-BD59-A6C34878D82A}">
                    <a16:rowId xmlns:a16="http://schemas.microsoft.com/office/drawing/2014/main" val="2244599236"/>
                  </a:ext>
                </a:extLst>
              </a:tr>
              <a:tr h="370840">
                <a:tc>
                  <a:txBody>
                    <a:bodyPr/>
                    <a:lstStyle/>
                    <a:p>
                      <a:pPr algn="r"/>
                      <a:r>
                        <a:rPr lang="nb-NO" dirty="0"/>
                        <a:t>2022</a:t>
                      </a:r>
                    </a:p>
                  </a:txBody>
                  <a:tcPr/>
                </a:tc>
                <a:tc>
                  <a:txBody>
                    <a:bodyPr/>
                    <a:lstStyle/>
                    <a:p>
                      <a:pPr algn="r"/>
                      <a:r>
                        <a:rPr lang="nb-NO" dirty="0"/>
                        <a:t>4 døgn</a:t>
                      </a:r>
                    </a:p>
                  </a:txBody>
                  <a:tcPr/>
                </a:tc>
                <a:tc>
                  <a:txBody>
                    <a:bodyPr/>
                    <a:lstStyle/>
                    <a:p>
                      <a:pPr algn="r"/>
                      <a:r>
                        <a:rPr lang="nb-NO" sz="1800" kern="1200" dirty="0">
                          <a:solidFill>
                            <a:schemeClr val="dk1"/>
                          </a:solidFill>
                          <a:effectLst/>
                        </a:rPr>
                        <a:t>20.946,-</a:t>
                      </a:r>
                      <a:endParaRPr lang="nb-NO" dirty="0"/>
                    </a:p>
                  </a:txBody>
                  <a:tcPr/>
                </a:tc>
                <a:extLst>
                  <a:ext uri="{0D108BD9-81ED-4DB2-BD59-A6C34878D82A}">
                    <a16:rowId xmlns:a16="http://schemas.microsoft.com/office/drawing/2014/main" val="1678768482"/>
                  </a:ext>
                </a:extLst>
              </a:tr>
              <a:tr h="370840">
                <a:tc>
                  <a:txBody>
                    <a:bodyPr/>
                    <a:lstStyle/>
                    <a:p>
                      <a:pPr algn="r"/>
                      <a:r>
                        <a:rPr lang="nb-NO" dirty="0"/>
                        <a:t>2021</a:t>
                      </a:r>
                    </a:p>
                  </a:txBody>
                  <a:tcPr/>
                </a:tc>
                <a:tc>
                  <a:txBody>
                    <a:bodyPr/>
                    <a:lstStyle/>
                    <a:p>
                      <a:pPr algn="r"/>
                      <a:r>
                        <a:rPr lang="nb-NO" dirty="0"/>
                        <a:t>3 døgn</a:t>
                      </a:r>
                    </a:p>
                  </a:txBody>
                  <a:tcPr/>
                </a:tc>
                <a:tc>
                  <a:txBody>
                    <a:bodyPr/>
                    <a:lstStyle/>
                    <a:p>
                      <a:pPr algn="r"/>
                      <a:r>
                        <a:rPr lang="nb-NO" dirty="0"/>
                        <a:t>15 501,-</a:t>
                      </a:r>
                    </a:p>
                  </a:txBody>
                  <a:tcPr/>
                </a:tc>
                <a:extLst>
                  <a:ext uri="{0D108BD9-81ED-4DB2-BD59-A6C34878D82A}">
                    <a16:rowId xmlns:a16="http://schemas.microsoft.com/office/drawing/2014/main" val="887505463"/>
                  </a:ext>
                </a:extLst>
              </a:tr>
              <a:tr h="370840">
                <a:tc>
                  <a:txBody>
                    <a:bodyPr/>
                    <a:lstStyle/>
                    <a:p>
                      <a:pPr algn="r"/>
                      <a:r>
                        <a:rPr lang="nb-NO" dirty="0"/>
                        <a:t>2020</a:t>
                      </a:r>
                    </a:p>
                  </a:txBody>
                  <a:tcPr/>
                </a:tc>
                <a:tc>
                  <a:txBody>
                    <a:bodyPr/>
                    <a:lstStyle/>
                    <a:p>
                      <a:pPr algn="r"/>
                      <a:r>
                        <a:rPr lang="nb-NO" dirty="0"/>
                        <a:t>1 døgn</a:t>
                      </a:r>
                    </a:p>
                  </a:txBody>
                  <a:tcPr/>
                </a:tc>
                <a:tc>
                  <a:txBody>
                    <a:bodyPr/>
                    <a:lstStyle/>
                    <a:p>
                      <a:pPr algn="r"/>
                      <a:r>
                        <a:rPr lang="nb-NO" dirty="0"/>
                        <a:t>5036,-</a:t>
                      </a:r>
                    </a:p>
                  </a:txBody>
                  <a:tcPr/>
                </a:tc>
                <a:extLst>
                  <a:ext uri="{0D108BD9-81ED-4DB2-BD59-A6C34878D82A}">
                    <a16:rowId xmlns:a16="http://schemas.microsoft.com/office/drawing/2014/main" val="4067835356"/>
                  </a:ext>
                </a:extLst>
              </a:tr>
              <a:tr h="370840">
                <a:tc>
                  <a:txBody>
                    <a:bodyPr/>
                    <a:lstStyle/>
                    <a:p>
                      <a:pPr algn="r"/>
                      <a:r>
                        <a:rPr lang="nb-NO" dirty="0"/>
                        <a:t>2019</a:t>
                      </a:r>
                    </a:p>
                  </a:txBody>
                  <a:tcPr/>
                </a:tc>
                <a:tc>
                  <a:txBody>
                    <a:bodyPr/>
                    <a:lstStyle/>
                    <a:p>
                      <a:pPr algn="r"/>
                      <a:r>
                        <a:rPr lang="nb-NO" dirty="0"/>
                        <a:t>2 døgn</a:t>
                      </a:r>
                    </a:p>
                  </a:txBody>
                  <a:tcPr/>
                </a:tc>
                <a:tc>
                  <a:txBody>
                    <a:bodyPr/>
                    <a:lstStyle/>
                    <a:p>
                      <a:pPr algn="r"/>
                      <a:r>
                        <a:rPr lang="nb-NO" dirty="0"/>
                        <a:t>9770,-</a:t>
                      </a:r>
                    </a:p>
                  </a:txBody>
                  <a:tcPr/>
                </a:tc>
                <a:extLst>
                  <a:ext uri="{0D108BD9-81ED-4DB2-BD59-A6C34878D82A}">
                    <a16:rowId xmlns:a16="http://schemas.microsoft.com/office/drawing/2014/main" val="2078242081"/>
                  </a:ext>
                </a:extLst>
              </a:tr>
              <a:tr h="370840">
                <a:tc>
                  <a:txBody>
                    <a:bodyPr/>
                    <a:lstStyle/>
                    <a:p>
                      <a:pPr algn="r"/>
                      <a:r>
                        <a:rPr lang="nb-NO" dirty="0"/>
                        <a:t>2018</a:t>
                      </a:r>
                    </a:p>
                  </a:txBody>
                  <a:tcPr/>
                </a:tc>
                <a:tc>
                  <a:txBody>
                    <a:bodyPr/>
                    <a:lstStyle/>
                    <a:p>
                      <a:pPr algn="r"/>
                      <a:r>
                        <a:rPr lang="nb-NO" dirty="0"/>
                        <a:t>13 døgn</a:t>
                      </a:r>
                    </a:p>
                  </a:txBody>
                  <a:tcPr/>
                </a:tc>
                <a:tc>
                  <a:txBody>
                    <a:bodyPr/>
                    <a:lstStyle/>
                    <a:p>
                      <a:pPr algn="r"/>
                      <a:r>
                        <a:rPr lang="nb-NO" dirty="0"/>
                        <a:t>61 711,-</a:t>
                      </a:r>
                    </a:p>
                  </a:txBody>
                  <a:tcPr/>
                </a:tc>
                <a:extLst>
                  <a:ext uri="{0D108BD9-81ED-4DB2-BD59-A6C34878D82A}">
                    <a16:rowId xmlns:a16="http://schemas.microsoft.com/office/drawing/2014/main" val="1690426424"/>
                  </a:ext>
                </a:extLst>
              </a:tr>
              <a:tr h="370840">
                <a:tc>
                  <a:txBody>
                    <a:bodyPr/>
                    <a:lstStyle/>
                    <a:p>
                      <a:pPr algn="r"/>
                      <a:r>
                        <a:rPr lang="nb-NO" dirty="0"/>
                        <a:t>2017</a:t>
                      </a:r>
                    </a:p>
                  </a:txBody>
                  <a:tcPr/>
                </a:tc>
                <a:tc>
                  <a:txBody>
                    <a:bodyPr/>
                    <a:lstStyle/>
                    <a:p>
                      <a:pPr algn="r"/>
                      <a:r>
                        <a:rPr lang="nb-NO" dirty="0"/>
                        <a:t>4 døgn</a:t>
                      </a:r>
                    </a:p>
                  </a:txBody>
                  <a:tcPr/>
                </a:tc>
                <a:tc>
                  <a:txBody>
                    <a:bodyPr/>
                    <a:lstStyle/>
                    <a:p>
                      <a:pPr algn="r"/>
                      <a:r>
                        <a:rPr lang="nb-NO" dirty="0"/>
                        <a:t>18 488,-</a:t>
                      </a:r>
                    </a:p>
                  </a:txBody>
                  <a:tcPr/>
                </a:tc>
                <a:extLst>
                  <a:ext uri="{0D108BD9-81ED-4DB2-BD59-A6C34878D82A}">
                    <a16:rowId xmlns:a16="http://schemas.microsoft.com/office/drawing/2014/main" val="1281040370"/>
                  </a:ext>
                </a:extLst>
              </a:tr>
            </a:tbl>
          </a:graphicData>
        </a:graphic>
      </p:graphicFrame>
      <p:pic>
        <p:nvPicPr>
          <p:cNvPr id="9" name="Bilde 8">
            <a:extLst>
              <a:ext uri="{FF2B5EF4-FFF2-40B4-BE49-F238E27FC236}">
                <a16:creationId xmlns:a16="http://schemas.microsoft.com/office/drawing/2014/main" id="{D182FC41-4EED-024F-C81F-FA299B536901}"/>
              </a:ext>
            </a:extLst>
          </p:cNvPr>
          <p:cNvPicPr>
            <a:picLocks noChangeAspect="1"/>
          </p:cNvPicPr>
          <p:nvPr/>
        </p:nvPicPr>
        <p:blipFill>
          <a:blip r:embed="rId2"/>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2172457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tel 1">
            <a:extLst>
              <a:ext uri="{FF2B5EF4-FFF2-40B4-BE49-F238E27FC236}">
                <a16:creationId xmlns:a16="http://schemas.microsoft.com/office/drawing/2014/main" id="{234DEA7B-97C6-9AF1-4090-544A27AA7CC2}"/>
              </a:ext>
            </a:extLst>
          </p:cNvPr>
          <p:cNvSpPr>
            <a:spLocks noGrp="1"/>
          </p:cNvSpPr>
          <p:nvPr>
            <p:ph type="title"/>
          </p:nvPr>
        </p:nvSpPr>
        <p:spPr>
          <a:xfrm>
            <a:off x="2558716" y="955309"/>
            <a:ext cx="7074568" cy="2898975"/>
          </a:xfrm>
        </p:spPr>
        <p:txBody>
          <a:bodyPr vert="horz" lIns="91440" tIns="45720" rIns="91440" bIns="45720" rtlCol="0" anchor="b">
            <a:normAutofit/>
          </a:bodyPr>
          <a:lstStyle/>
          <a:p>
            <a:pPr algn="ctr"/>
            <a:r>
              <a:rPr lang="en-US" sz="6600" kern="1200" dirty="0" err="1">
                <a:solidFill>
                  <a:srgbClr val="FFFFFF"/>
                </a:solidFill>
                <a:latin typeface="+mj-lt"/>
                <a:ea typeface="+mj-ea"/>
                <a:cs typeface="+mj-cs"/>
              </a:rPr>
              <a:t>Framtida</a:t>
            </a:r>
            <a:endParaRPr lang="en-US" sz="6600" kern="1200" dirty="0">
              <a:solidFill>
                <a:srgbClr val="FFFFFF"/>
              </a:solidFill>
              <a:latin typeface="+mj-lt"/>
              <a:ea typeface="+mj-ea"/>
              <a:cs typeface="+mj-cs"/>
            </a:endParaRP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8036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F538E23-8943-8FBC-613F-16752A246650}"/>
              </a:ext>
            </a:extLst>
          </p:cNvPr>
          <p:cNvSpPr>
            <a:spLocks noGrp="1"/>
          </p:cNvSpPr>
          <p:nvPr>
            <p:ph type="title"/>
          </p:nvPr>
        </p:nvSpPr>
        <p:spPr>
          <a:xfrm>
            <a:off x="838200" y="365125"/>
            <a:ext cx="10515600" cy="1325563"/>
          </a:xfrm>
        </p:spPr>
        <p:txBody>
          <a:bodyPr>
            <a:normAutofit/>
          </a:bodyPr>
          <a:lstStyle/>
          <a:p>
            <a:r>
              <a:rPr lang="nb-NO" sz="5400" dirty="0"/>
              <a:t>Det </a:t>
            </a:r>
            <a:r>
              <a:rPr lang="nb-NO" sz="5400" dirty="0" err="1"/>
              <a:t>me</a:t>
            </a:r>
            <a:r>
              <a:rPr lang="nb-NO" sz="5400" dirty="0"/>
              <a:t> skal møte i åra som kjem</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BBDB557-1D42-FDD7-1643-027C0AF0D56D}"/>
              </a:ext>
            </a:extLst>
          </p:cNvPr>
          <p:cNvSpPr>
            <a:spLocks noGrp="1"/>
          </p:cNvSpPr>
          <p:nvPr>
            <p:ph idx="1"/>
          </p:nvPr>
        </p:nvSpPr>
        <p:spPr>
          <a:xfrm>
            <a:off x="838200" y="1929384"/>
            <a:ext cx="10515600" cy="4251960"/>
          </a:xfrm>
        </p:spPr>
        <p:txBody>
          <a:bodyPr>
            <a:normAutofit/>
          </a:bodyPr>
          <a:lstStyle/>
          <a:p>
            <a:pPr marL="201168" indent="-201168" defTabSz="804672">
              <a:spcBef>
                <a:spcPts val="880"/>
              </a:spcBef>
            </a:pPr>
            <a:r>
              <a:rPr lang="nn-NO" sz="2112" b="1" kern="1200" dirty="0">
                <a:solidFill>
                  <a:schemeClr val="tx1"/>
                </a:solidFill>
                <a:latin typeface="Calibri"/>
                <a:ea typeface="+mn-ea"/>
                <a:cs typeface="Calibri"/>
              </a:rPr>
              <a:t>Behov for </a:t>
            </a:r>
            <a:r>
              <a:rPr lang="nn-NO" sz="2112" b="1" u="sng" kern="1200" dirty="0">
                <a:solidFill>
                  <a:schemeClr val="tx1"/>
                </a:solidFill>
                <a:latin typeface="Calibri"/>
                <a:ea typeface="+mn-ea"/>
                <a:cs typeface="Calibri"/>
              </a:rPr>
              <a:t>meir</a:t>
            </a:r>
            <a:r>
              <a:rPr lang="nn-NO" sz="2112" b="1" kern="1200" dirty="0">
                <a:solidFill>
                  <a:schemeClr val="tx1"/>
                </a:solidFill>
                <a:latin typeface="Calibri"/>
                <a:ea typeface="+mn-ea"/>
                <a:cs typeface="Calibri"/>
              </a:rPr>
              <a:t> tenester</a:t>
            </a:r>
          </a:p>
          <a:p>
            <a:pPr marL="603504" lvl="1" indent="-201168" defTabSz="804672">
              <a:lnSpc>
                <a:spcPct val="150000"/>
              </a:lnSpc>
              <a:spcBef>
                <a:spcPts val="0"/>
              </a:spcBef>
              <a:buFont typeface="Arial,Sans-Serif" charset="2"/>
              <a:buChar char="•"/>
            </a:pPr>
            <a:r>
              <a:rPr lang="nn-NO" sz="1800" kern="1200" dirty="0">
                <a:solidFill>
                  <a:schemeClr val="tx1"/>
                </a:solidFill>
                <a:ea typeface="+mn-ea"/>
                <a:cs typeface="Calibri"/>
              </a:rPr>
              <a:t>Fleire eldre</a:t>
            </a:r>
            <a:endParaRPr lang="en-US" sz="1800" kern="1200" dirty="0">
              <a:solidFill>
                <a:schemeClr val="tx1"/>
              </a:solidFill>
              <a:ea typeface="+mn-lt"/>
              <a:cs typeface="+mn-lt"/>
            </a:endParaRPr>
          </a:p>
          <a:p>
            <a:pPr marL="603504" lvl="1" indent="-201168" defTabSz="804672">
              <a:lnSpc>
                <a:spcPct val="150000"/>
              </a:lnSpc>
              <a:spcBef>
                <a:spcPts val="0"/>
              </a:spcBef>
              <a:buFont typeface="Arial,Sans-Serif" charset="2"/>
              <a:buChar char="•"/>
            </a:pPr>
            <a:r>
              <a:rPr lang="nn-NO" sz="1800" kern="1200" dirty="0">
                <a:solidFill>
                  <a:schemeClr val="tx1"/>
                </a:solidFill>
                <a:ea typeface="+mn-ea"/>
                <a:cs typeface="Calibri"/>
              </a:rPr>
              <a:t>Fleire yngre med bistandsbehov</a:t>
            </a:r>
            <a:endParaRPr lang="nn-NO" sz="1800" kern="1200" dirty="0">
              <a:solidFill>
                <a:schemeClr val="tx1"/>
              </a:solidFill>
              <a:ea typeface="+mn-lt"/>
              <a:cs typeface="+mn-lt"/>
            </a:endParaRPr>
          </a:p>
          <a:p>
            <a:pPr marL="603504" lvl="1" indent="-201168" defTabSz="804672">
              <a:lnSpc>
                <a:spcPct val="150000"/>
              </a:lnSpc>
              <a:spcBef>
                <a:spcPts val="0"/>
              </a:spcBef>
              <a:buFont typeface="Arial,Sans-Serif" charset="2"/>
              <a:buChar char="•"/>
            </a:pPr>
            <a:r>
              <a:rPr lang="nn-NO" sz="1800" kern="1200" dirty="0">
                <a:solidFill>
                  <a:schemeClr val="tx1"/>
                </a:solidFill>
                <a:ea typeface="+mn-ea"/>
                <a:cs typeface="Calibri"/>
              </a:rPr>
              <a:t>Demenssjukdom </a:t>
            </a:r>
            <a:endParaRPr lang="en-US" sz="1800" kern="1200" dirty="0">
              <a:solidFill>
                <a:schemeClr val="tx1"/>
              </a:solidFill>
              <a:ea typeface="+mn-lt"/>
              <a:cs typeface="+mn-lt"/>
            </a:endParaRPr>
          </a:p>
          <a:p>
            <a:pPr marL="603504" lvl="1" indent="-201168" defTabSz="804672">
              <a:lnSpc>
                <a:spcPct val="150000"/>
              </a:lnSpc>
              <a:spcBef>
                <a:spcPts val="0"/>
              </a:spcBef>
              <a:buFont typeface="Arial,Sans-Serif" charset="2"/>
              <a:buChar char="•"/>
            </a:pPr>
            <a:r>
              <a:rPr lang="nn-NO" sz="1800" kern="1200" dirty="0">
                <a:solidFill>
                  <a:schemeClr val="tx1"/>
                </a:solidFill>
                <a:ea typeface="+mn-ea"/>
                <a:cs typeface="Calibri"/>
              </a:rPr>
              <a:t>Meir samansette utfordringar</a:t>
            </a:r>
            <a:r>
              <a:rPr lang="nb-NO" sz="1800" kern="1200" dirty="0">
                <a:solidFill>
                  <a:schemeClr val="tx1"/>
                </a:solidFill>
                <a:ea typeface="+mn-ea"/>
                <a:cs typeface="Calibri"/>
              </a:rPr>
              <a:t> </a:t>
            </a:r>
            <a:endParaRPr lang="en-US" sz="1800" kern="1200" dirty="0">
              <a:solidFill>
                <a:schemeClr val="tx1"/>
              </a:solidFill>
              <a:ea typeface="+mn-lt"/>
              <a:cs typeface="+mn-lt"/>
            </a:endParaRPr>
          </a:p>
          <a:p>
            <a:endParaRPr lang="nb-NO" sz="2200" dirty="0"/>
          </a:p>
        </p:txBody>
      </p:sp>
      <p:pic>
        <p:nvPicPr>
          <p:cNvPr id="4" name="Bilde 3">
            <a:extLst>
              <a:ext uri="{FF2B5EF4-FFF2-40B4-BE49-F238E27FC236}">
                <a16:creationId xmlns:a16="http://schemas.microsoft.com/office/drawing/2014/main" id="{28329FE4-FA64-4D49-DE1B-6830FF05B823}"/>
              </a:ext>
            </a:extLst>
          </p:cNvPr>
          <p:cNvPicPr>
            <a:picLocks noChangeAspect="1"/>
          </p:cNvPicPr>
          <p:nvPr/>
        </p:nvPicPr>
        <p:blipFill>
          <a:blip r:embed="rId3"/>
          <a:stretch>
            <a:fillRect/>
          </a:stretch>
        </p:blipFill>
        <p:spPr>
          <a:xfrm>
            <a:off x="1365389" y="5202988"/>
            <a:ext cx="5030675" cy="542451"/>
          </a:xfrm>
          <a:prstGeom prst="rect">
            <a:avLst/>
          </a:prstGeom>
        </p:spPr>
      </p:pic>
      <p:pic>
        <p:nvPicPr>
          <p:cNvPr id="5" name="Bilde 4">
            <a:extLst>
              <a:ext uri="{FF2B5EF4-FFF2-40B4-BE49-F238E27FC236}">
                <a16:creationId xmlns:a16="http://schemas.microsoft.com/office/drawing/2014/main" id="{3448539E-FE48-1FF2-0E5E-4B77FE23E4CB}"/>
              </a:ext>
            </a:extLst>
          </p:cNvPr>
          <p:cNvPicPr>
            <a:picLocks noChangeAspect="1"/>
          </p:cNvPicPr>
          <p:nvPr/>
        </p:nvPicPr>
        <p:blipFill>
          <a:blip r:embed="rId4"/>
          <a:stretch>
            <a:fillRect/>
          </a:stretch>
        </p:blipFill>
        <p:spPr>
          <a:xfrm>
            <a:off x="1270509" y="4364655"/>
            <a:ext cx="3889603" cy="656031"/>
          </a:xfrm>
          <a:prstGeom prst="rect">
            <a:avLst/>
          </a:prstGeom>
        </p:spPr>
      </p:pic>
      <p:pic>
        <p:nvPicPr>
          <p:cNvPr id="6" name="Bilde 6" descr="Et bilde som inneholder bord&#10;&#10;Automatisk generert beskrivelse">
            <a:extLst>
              <a:ext uri="{FF2B5EF4-FFF2-40B4-BE49-F238E27FC236}">
                <a16:creationId xmlns:a16="http://schemas.microsoft.com/office/drawing/2014/main" id="{786B31D3-A713-A75B-0B84-AF601D4DA20D}"/>
              </a:ext>
            </a:extLst>
          </p:cNvPr>
          <p:cNvPicPr>
            <a:picLocks noChangeAspect="1"/>
          </p:cNvPicPr>
          <p:nvPr/>
        </p:nvPicPr>
        <p:blipFill>
          <a:blip r:embed="rId5"/>
          <a:stretch>
            <a:fillRect/>
          </a:stretch>
        </p:blipFill>
        <p:spPr>
          <a:xfrm>
            <a:off x="6094476" y="1735418"/>
            <a:ext cx="4993925" cy="2815176"/>
          </a:xfrm>
          <a:prstGeom prst="rect">
            <a:avLst/>
          </a:prstGeom>
        </p:spPr>
      </p:pic>
      <p:pic>
        <p:nvPicPr>
          <p:cNvPr id="7" name="Bilde 6">
            <a:extLst>
              <a:ext uri="{FF2B5EF4-FFF2-40B4-BE49-F238E27FC236}">
                <a16:creationId xmlns:a16="http://schemas.microsoft.com/office/drawing/2014/main" id="{E6165586-90AF-06BF-456D-36D3576480D1}"/>
              </a:ext>
            </a:extLst>
          </p:cNvPr>
          <p:cNvPicPr>
            <a:picLocks noChangeAspect="1"/>
          </p:cNvPicPr>
          <p:nvPr/>
        </p:nvPicPr>
        <p:blipFill>
          <a:blip r:embed="rId6"/>
          <a:stretch>
            <a:fillRect/>
          </a:stretch>
        </p:blipFill>
        <p:spPr>
          <a:xfrm>
            <a:off x="7134095" y="4572998"/>
            <a:ext cx="3004578" cy="2260129"/>
          </a:xfrm>
          <a:prstGeom prst="rect">
            <a:avLst/>
          </a:prstGeom>
        </p:spPr>
      </p:pic>
      <p:pic>
        <p:nvPicPr>
          <p:cNvPr id="9" name="Bilde 13">
            <a:extLst>
              <a:ext uri="{FF2B5EF4-FFF2-40B4-BE49-F238E27FC236}">
                <a16:creationId xmlns:a16="http://schemas.microsoft.com/office/drawing/2014/main" id="{6DCC9F8A-1A4B-F0A0-E049-B06802935976}"/>
              </a:ext>
            </a:extLst>
          </p:cNvPr>
          <p:cNvPicPr>
            <a:picLocks noChangeAspect="1"/>
          </p:cNvPicPr>
          <p:nvPr/>
        </p:nvPicPr>
        <p:blipFill>
          <a:blip r:embed="rId7"/>
          <a:stretch>
            <a:fillRect/>
          </a:stretch>
        </p:blipFill>
        <p:spPr>
          <a:xfrm>
            <a:off x="7298823" y="1807652"/>
            <a:ext cx="2675123" cy="271253"/>
          </a:xfrm>
          <a:prstGeom prst="rect">
            <a:avLst/>
          </a:prstGeom>
        </p:spPr>
      </p:pic>
      <p:pic>
        <p:nvPicPr>
          <p:cNvPr id="12" name="Bilde 11">
            <a:extLst>
              <a:ext uri="{FF2B5EF4-FFF2-40B4-BE49-F238E27FC236}">
                <a16:creationId xmlns:a16="http://schemas.microsoft.com/office/drawing/2014/main" id="{A1270080-35FC-D1E1-10CE-2481E2F8AEC8}"/>
              </a:ext>
            </a:extLst>
          </p:cNvPr>
          <p:cNvPicPr>
            <a:picLocks noChangeAspect="1"/>
          </p:cNvPicPr>
          <p:nvPr/>
        </p:nvPicPr>
        <p:blipFill>
          <a:blip r:embed="rId8"/>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41378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C06510F0-B8CC-47BE-5B71-93EFD686371B}"/>
              </a:ext>
            </a:extLst>
          </p:cNvPr>
          <p:cNvSpPr>
            <a:spLocks noGrp="1"/>
          </p:cNvSpPr>
          <p:nvPr>
            <p:ph type="title"/>
          </p:nvPr>
        </p:nvSpPr>
        <p:spPr>
          <a:xfrm>
            <a:off x="630936" y="640080"/>
            <a:ext cx="4818888" cy="1481328"/>
          </a:xfrm>
        </p:spPr>
        <p:txBody>
          <a:bodyPr anchor="b">
            <a:normAutofit/>
          </a:bodyPr>
          <a:lstStyle/>
          <a:p>
            <a:r>
              <a:rPr lang="nb-NO" sz="5000" dirty="0"/>
              <a:t>Korleis skal </a:t>
            </a:r>
            <a:r>
              <a:rPr lang="nb-NO" sz="5000" dirty="0" err="1"/>
              <a:t>me</a:t>
            </a:r>
            <a:r>
              <a:rPr lang="nb-NO" sz="5000" dirty="0"/>
              <a:t> møte framtida? </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C94ACC2D-5008-D59E-45E9-72FE48A37C40}"/>
              </a:ext>
            </a:extLst>
          </p:cNvPr>
          <p:cNvSpPr>
            <a:spLocks noGrp="1"/>
          </p:cNvSpPr>
          <p:nvPr>
            <p:ph idx="1"/>
          </p:nvPr>
        </p:nvSpPr>
        <p:spPr>
          <a:xfrm>
            <a:off x="630935" y="2660904"/>
            <a:ext cx="5645879" cy="3547872"/>
          </a:xfrm>
        </p:spPr>
        <p:txBody>
          <a:bodyPr anchor="t">
            <a:normAutofit/>
          </a:bodyPr>
          <a:lstStyle/>
          <a:p>
            <a:r>
              <a:rPr lang="nb-NO" sz="2000" b="0" i="0" dirty="0">
                <a:effectLst/>
                <a:latin typeface="SourceSansProRegular"/>
              </a:rPr>
              <a:t>For å sikre ei bærekraftig </a:t>
            </a:r>
            <a:r>
              <a:rPr lang="nb-NO" sz="2000" b="0" i="0" dirty="0" err="1">
                <a:effectLst/>
                <a:latin typeface="SourceSansProRegular"/>
              </a:rPr>
              <a:t>omsorgsteneste</a:t>
            </a:r>
            <a:r>
              <a:rPr lang="nb-NO" sz="2000" b="0" i="0" dirty="0">
                <a:effectLst/>
                <a:latin typeface="SourceSansProRegular"/>
              </a:rPr>
              <a:t> i framtida </a:t>
            </a:r>
            <a:r>
              <a:rPr lang="nb-NO" sz="2000" b="1" i="0" dirty="0">
                <a:effectLst/>
                <a:latin typeface="SourceSansProRegular"/>
              </a:rPr>
              <a:t>må</a:t>
            </a:r>
            <a:r>
              <a:rPr lang="nb-NO" sz="2000" b="0" i="0" dirty="0">
                <a:effectLst/>
                <a:latin typeface="SourceSansProRegular"/>
              </a:rPr>
              <a:t> </a:t>
            </a:r>
            <a:r>
              <a:rPr lang="nb-NO" sz="2000" b="0" i="0" dirty="0" err="1">
                <a:effectLst/>
                <a:latin typeface="SourceSansProRegular"/>
              </a:rPr>
              <a:t>me</a:t>
            </a:r>
            <a:r>
              <a:rPr lang="nb-NO" sz="2000" b="0" i="0" dirty="0">
                <a:effectLst/>
                <a:latin typeface="SourceSansProRegular"/>
              </a:rPr>
              <a:t> </a:t>
            </a:r>
            <a:r>
              <a:rPr lang="nb-NO" sz="2000" b="0" i="0" dirty="0" err="1">
                <a:effectLst/>
                <a:latin typeface="SourceSansProRegular"/>
              </a:rPr>
              <a:t>gjere</a:t>
            </a:r>
            <a:r>
              <a:rPr lang="nb-NO" sz="2000" b="0" i="0" dirty="0">
                <a:effectLst/>
                <a:latin typeface="SourceSansProRegular"/>
              </a:rPr>
              <a:t> ei vridning av måten oppgavene vert løyst i dag!</a:t>
            </a:r>
          </a:p>
          <a:p>
            <a:pPr lvl="1">
              <a:buFont typeface="Arial" panose="020B0604020202020204" pitchFamily="34" charset="0"/>
              <a:buChar char="•"/>
            </a:pPr>
            <a:r>
              <a:rPr lang="nb-NO" sz="2000" dirty="0">
                <a:latin typeface="Calibri"/>
                <a:ea typeface="+mn-lt"/>
                <a:cs typeface="+mn-lt"/>
              </a:rPr>
              <a:t>Kultur for endring  </a:t>
            </a:r>
          </a:p>
          <a:p>
            <a:pPr lvl="1">
              <a:buFont typeface="Arial" panose="020B0604020202020204" pitchFamily="34" charset="0"/>
              <a:buChar char="•"/>
            </a:pPr>
            <a:r>
              <a:rPr lang="nb-NO" sz="2000" dirty="0">
                <a:latin typeface="Calibri"/>
                <a:ea typeface="+mn-lt"/>
                <a:cs typeface="+mn-lt"/>
              </a:rPr>
              <a:t>Velferdsteknologi</a:t>
            </a:r>
          </a:p>
          <a:p>
            <a:pPr lvl="1">
              <a:buFont typeface="Arial" panose="020B0604020202020204" pitchFamily="34" charset="0"/>
              <a:buChar char="•"/>
            </a:pPr>
            <a:r>
              <a:rPr lang="nn-NO" sz="2000" dirty="0">
                <a:latin typeface="Calibri"/>
                <a:cs typeface="Calibri"/>
              </a:rPr>
              <a:t>Stort behov for innovasjon og utvikling</a:t>
            </a:r>
          </a:p>
          <a:p>
            <a:pPr lvl="1">
              <a:buFont typeface="Arial" panose="020B0604020202020204" pitchFamily="34" charset="0"/>
              <a:buChar char="•"/>
            </a:pPr>
            <a:r>
              <a:rPr lang="nn-NO" sz="2000" dirty="0">
                <a:latin typeface="Calibri"/>
                <a:cs typeface="Calibri"/>
              </a:rPr>
              <a:t>Fokus på kvalitetsarbeid i alle ledd, internkontroll og pasientryggleik</a:t>
            </a:r>
          </a:p>
          <a:p>
            <a:pPr marL="457200" lvl="1" indent="0">
              <a:buNone/>
            </a:pPr>
            <a:r>
              <a:rPr lang="en-US" sz="2000" dirty="0">
                <a:sym typeface="Wingdings" panose="05000000000000000000" pitchFamily="2" charset="2"/>
              </a:rPr>
              <a:t>	 </a:t>
            </a:r>
            <a:r>
              <a:rPr lang="en-US" sz="2000" dirty="0" err="1"/>
              <a:t>Nivået</a:t>
            </a:r>
            <a:r>
              <a:rPr lang="en-US" sz="2000" dirty="0"/>
              <a:t> </a:t>
            </a:r>
            <a:r>
              <a:rPr lang="en-US" sz="2000" dirty="0" err="1"/>
              <a:t>på</a:t>
            </a:r>
            <a:r>
              <a:rPr lang="en-US" sz="2000" dirty="0"/>
              <a:t> </a:t>
            </a:r>
            <a:r>
              <a:rPr lang="en-US" sz="2000" dirty="0" err="1"/>
              <a:t>tenestene</a:t>
            </a:r>
            <a:r>
              <a:rPr lang="en-US" sz="2000" dirty="0"/>
              <a:t> </a:t>
            </a:r>
            <a:r>
              <a:rPr lang="en-US" sz="2000" dirty="0" err="1"/>
              <a:t>må</a:t>
            </a:r>
            <a:r>
              <a:rPr lang="en-US" sz="2000" dirty="0"/>
              <a:t> 			</a:t>
            </a:r>
            <a:r>
              <a:rPr lang="en-US" sz="2000" dirty="0" err="1"/>
              <a:t>vurderast</a:t>
            </a:r>
            <a:r>
              <a:rPr lang="en-US" sz="2000" dirty="0"/>
              <a:t> </a:t>
            </a:r>
            <a:r>
              <a:rPr lang="en-US" sz="2000" dirty="0" err="1"/>
              <a:t>og</a:t>
            </a:r>
            <a:r>
              <a:rPr lang="en-US" sz="2000" dirty="0"/>
              <a:t> </a:t>
            </a:r>
            <a:r>
              <a:rPr lang="en-US" sz="2000" dirty="0" err="1"/>
              <a:t>justerast</a:t>
            </a:r>
            <a:endParaRPr lang="en-US" sz="2000" dirty="0"/>
          </a:p>
          <a:p>
            <a:pPr lvl="1">
              <a:buFont typeface="Arial" panose="020B0604020202020204" pitchFamily="34" charset="0"/>
              <a:buChar char="•"/>
            </a:pPr>
            <a:endParaRPr lang="nn-NO" sz="2000" dirty="0">
              <a:latin typeface="Calibri"/>
              <a:cs typeface="Calibri"/>
            </a:endParaRPr>
          </a:p>
          <a:p>
            <a:endParaRPr lang="nb-NO" sz="2000" dirty="0"/>
          </a:p>
        </p:txBody>
      </p:sp>
      <p:pic>
        <p:nvPicPr>
          <p:cNvPr id="6" name="Bilde 5">
            <a:extLst>
              <a:ext uri="{FF2B5EF4-FFF2-40B4-BE49-F238E27FC236}">
                <a16:creationId xmlns:a16="http://schemas.microsoft.com/office/drawing/2014/main" id="{19641722-3FB8-EB1F-CD65-3C78ABF9E84F}"/>
              </a:ext>
            </a:extLst>
          </p:cNvPr>
          <p:cNvPicPr>
            <a:picLocks noChangeAspect="1"/>
          </p:cNvPicPr>
          <p:nvPr/>
        </p:nvPicPr>
        <p:blipFill>
          <a:blip r:embed="rId2"/>
          <a:stretch>
            <a:fillRect/>
          </a:stretch>
        </p:blipFill>
        <p:spPr>
          <a:xfrm>
            <a:off x="6713288" y="2391156"/>
            <a:ext cx="4571162" cy="3245525"/>
          </a:xfrm>
          <a:prstGeom prst="rect">
            <a:avLst/>
          </a:prstGeom>
          <a:ln w="6350">
            <a:solidFill>
              <a:schemeClr val="tx1"/>
            </a:solidFill>
          </a:ln>
        </p:spPr>
      </p:pic>
      <p:pic>
        <p:nvPicPr>
          <p:cNvPr id="2" name="Bilde 1">
            <a:extLst>
              <a:ext uri="{FF2B5EF4-FFF2-40B4-BE49-F238E27FC236}">
                <a16:creationId xmlns:a16="http://schemas.microsoft.com/office/drawing/2014/main" id="{40873303-8D5E-C3B4-CDCC-56B4561691E2}"/>
              </a:ext>
            </a:extLst>
          </p:cNvPr>
          <p:cNvPicPr>
            <a:picLocks noChangeAspect="1"/>
          </p:cNvPicPr>
          <p:nvPr/>
        </p:nvPicPr>
        <p:blipFill>
          <a:blip r:embed="rId3"/>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976693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2DCEAE2-4AA0-9FD4-7267-7E6A2EB2A15C}"/>
              </a:ext>
            </a:extLst>
          </p:cNvPr>
          <p:cNvSpPr>
            <a:spLocks noGrp="1"/>
          </p:cNvSpPr>
          <p:nvPr>
            <p:ph type="title"/>
          </p:nvPr>
        </p:nvSpPr>
        <p:spPr>
          <a:xfrm>
            <a:off x="640080" y="329184"/>
            <a:ext cx="6894576" cy="1783080"/>
          </a:xfrm>
        </p:spPr>
        <p:txBody>
          <a:bodyPr anchor="b">
            <a:normAutofit/>
          </a:bodyPr>
          <a:lstStyle/>
          <a:p>
            <a:r>
              <a:rPr lang="nb-NO" sz="5400" dirty="0"/>
              <a:t>Tørn-prosjektet</a:t>
            </a:r>
          </a:p>
        </p:txBody>
      </p:sp>
      <p:sp>
        <p:nvSpPr>
          <p:cNvPr id="3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20F76CF-476D-751A-DE07-5EDFB7EEF64A}"/>
              </a:ext>
            </a:extLst>
          </p:cNvPr>
          <p:cNvSpPr>
            <a:spLocks noGrp="1"/>
          </p:cNvSpPr>
          <p:nvPr>
            <p:ph idx="1"/>
          </p:nvPr>
        </p:nvSpPr>
        <p:spPr>
          <a:xfrm>
            <a:off x="640080" y="2706624"/>
            <a:ext cx="6894576" cy="3483864"/>
          </a:xfrm>
        </p:spPr>
        <p:txBody>
          <a:bodyPr>
            <a:normAutofit lnSpcReduction="10000"/>
          </a:bodyPr>
          <a:lstStyle/>
          <a:p>
            <a:pPr>
              <a:buFont typeface="Arial" panose="020B0604020202020204" pitchFamily="34" charset="0"/>
              <a:buChar char="•"/>
            </a:pPr>
            <a:r>
              <a:rPr lang="nb-NO" sz="2000" dirty="0" err="1">
                <a:latin typeface="Calibri" panose="020F0502020204030204" pitchFamily="34" charset="0"/>
                <a:cs typeface="Calibri" panose="020F0502020204030204" pitchFamily="34" charset="0"/>
              </a:rPr>
              <a:t>Kommunane</a:t>
            </a:r>
            <a:r>
              <a:rPr lang="nb-NO" sz="2000" dirty="0">
                <a:latin typeface="Calibri" panose="020F0502020204030204" pitchFamily="34" charset="0"/>
                <a:cs typeface="Calibri" panose="020F0502020204030204" pitchFamily="34" charset="0"/>
              </a:rPr>
              <a:t> er ved </a:t>
            </a:r>
            <a:r>
              <a:rPr lang="nb-NO" sz="2000" dirty="0" err="1">
                <a:latin typeface="Calibri" panose="020F0502020204030204" pitchFamily="34" charset="0"/>
                <a:cs typeface="Calibri" panose="020F0502020204030204" pitchFamily="34" charset="0"/>
              </a:rPr>
              <a:t>eit</a:t>
            </a:r>
            <a:r>
              <a:rPr lang="nb-NO" sz="2000" dirty="0">
                <a:latin typeface="Calibri" panose="020F0502020204030204" pitchFamily="34" charset="0"/>
                <a:cs typeface="Calibri" panose="020F0502020204030204" pitchFamily="34" charset="0"/>
              </a:rPr>
              <a:t> «turning </a:t>
            </a:r>
            <a:r>
              <a:rPr lang="nb-NO" sz="2000" dirty="0" err="1">
                <a:latin typeface="Calibri" panose="020F0502020204030204" pitchFamily="34" charset="0"/>
                <a:cs typeface="Calibri" panose="020F0502020204030204" pitchFamily="34" charset="0"/>
              </a:rPr>
              <a:t>point</a:t>
            </a:r>
            <a:r>
              <a:rPr lang="nb-NO" sz="2000" dirty="0">
                <a:latin typeface="Calibri" panose="020F0502020204030204" pitchFamily="34" charset="0"/>
                <a:cs typeface="Calibri" panose="020F0502020204030204" pitchFamily="34" charset="0"/>
              </a:rPr>
              <a:t>»  </a:t>
            </a:r>
          </a:p>
          <a:p>
            <a:pPr lvl="1">
              <a:buFont typeface="Arial" panose="020B0604020202020204" pitchFamily="34" charset="0"/>
              <a:buChar char="•"/>
            </a:pPr>
            <a:r>
              <a:rPr lang="nb-NO" sz="2000" dirty="0">
                <a:latin typeface="Calibri" panose="020F0502020204030204" pitchFamily="34" charset="0"/>
                <a:cs typeface="Calibri" panose="020F0502020204030204" pitchFamily="34" charset="0"/>
              </a:rPr>
              <a:t>TØRN = vending/ vridning</a:t>
            </a:r>
          </a:p>
          <a:p>
            <a:pPr>
              <a:buFont typeface="Arial" panose="020B0604020202020204" pitchFamily="34" charset="0"/>
              <a:buChar char="•"/>
            </a:pPr>
            <a:r>
              <a:rPr lang="nb-NO" sz="2000" dirty="0">
                <a:latin typeface="Calibri" panose="020F0502020204030204" pitchFamily="34" charset="0"/>
                <a:cs typeface="Calibri" panose="020F0502020204030204" pitchFamily="34" charset="0"/>
              </a:rPr>
              <a:t>Nasjonalt KS-Læringsnettverk</a:t>
            </a:r>
          </a:p>
          <a:p>
            <a:pPr>
              <a:buFont typeface="Arial" panose="020B0604020202020204" pitchFamily="34" charset="0"/>
              <a:buChar char="•"/>
            </a:pPr>
            <a:r>
              <a:rPr lang="nb-NO" sz="2000" dirty="0">
                <a:latin typeface="Calibri" panose="020F0502020204030204" pitchFamily="34" charset="0"/>
                <a:cs typeface="Calibri" panose="020F0502020204030204" pitchFamily="34" charset="0"/>
              </a:rPr>
              <a:t>Sikre bærekraftig helse og </a:t>
            </a:r>
            <a:r>
              <a:rPr lang="nb-NO" sz="2000" dirty="0" err="1">
                <a:latin typeface="Calibri" panose="020F0502020204030204" pitchFamily="34" charset="0"/>
                <a:cs typeface="Calibri" panose="020F0502020204030204" pitchFamily="34" charset="0"/>
              </a:rPr>
              <a:t>omsorgsteneste</a:t>
            </a:r>
            <a:r>
              <a:rPr lang="nb-NO" sz="2000" dirty="0">
                <a:latin typeface="Calibri" panose="020F0502020204030204" pitchFamily="34" charset="0"/>
                <a:cs typeface="Calibri" panose="020F0502020204030204" pitchFamily="34" charset="0"/>
              </a:rPr>
              <a:t> </a:t>
            </a:r>
          </a:p>
          <a:p>
            <a:pPr>
              <a:buFont typeface="Arial" panose="020B0604020202020204" pitchFamily="34" charset="0"/>
              <a:buChar char="•"/>
            </a:pPr>
            <a:r>
              <a:rPr lang="nb-NO" sz="2000" dirty="0">
                <a:latin typeface="Calibri" panose="020F0502020204030204" pitchFamily="34" charset="0"/>
                <a:cs typeface="Calibri" panose="020F0502020204030204" pitchFamily="34" charset="0"/>
              </a:rPr>
              <a:t>Fokus på organisering av arbeidstid og </a:t>
            </a:r>
            <a:r>
              <a:rPr lang="nb-NO" sz="2000" dirty="0" err="1">
                <a:latin typeface="Calibri" panose="020F0502020204030204" pitchFamily="34" charset="0"/>
                <a:cs typeface="Calibri" panose="020F0502020204030204" pitchFamily="34" charset="0"/>
              </a:rPr>
              <a:t>oppgåver</a:t>
            </a:r>
            <a:endParaRPr lang="nb-NO" sz="2000" dirty="0">
              <a:latin typeface="Calibri" panose="020F0502020204030204" pitchFamily="34" charset="0"/>
              <a:cs typeface="Calibri" panose="020F0502020204030204" pitchFamily="34" charset="0"/>
            </a:endParaRPr>
          </a:p>
          <a:p>
            <a:pPr>
              <a:buFont typeface="Arial" panose="020B0604020202020204" pitchFamily="34" charset="0"/>
              <a:buChar char="•"/>
            </a:pPr>
            <a:r>
              <a:rPr lang="nb-NO" sz="2000" dirty="0">
                <a:latin typeface="Calibri" panose="020F0502020204030204" pitchFamily="34" charset="0"/>
                <a:cs typeface="Calibri" panose="020F0502020204030204" pitchFamily="34" charset="0"/>
              </a:rPr>
              <a:t>Rett</a:t>
            </a:r>
            <a:r>
              <a:rPr lang="nb-NO" sz="2000" b="0" i="0" dirty="0">
                <a:effectLst/>
                <a:latin typeface="Calibri" panose="020F0502020204030204" pitchFamily="34" charset="0"/>
                <a:cs typeface="Calibri" panose="020F0502020204030204" pitchFamily="34" charset="0"/>
              </a:rPr>
              <a:t> kompetanse på rett sted til rett tid</a:t>
            </a:r>
          </a:p>
          <a:p>
            <a:pPr>
              <a:buFont typeface="Arial" panose="020B0604020202020204" pitchFamily="34" charset="0"/>
              <a:buChar char="•"/>
            </a:pPr>
            <a:r>
              <a:rPr lang="nb-NO" sz="2000" dirty="0">
                <a:latin typeface="Calibri" panose="020F0502020204030204" pitchFamily="34" charset="0"/>
                <a:cs typeface="Calibri" panose="020F0502020204030204" pitchFamily="34" charset="0"/>
              </a:rPr>
              <a:t>Ny </a:t>
            </a:r>
            <a:r>
              <a:rPr lang="nb-NO" sz="2000" dirty="0" err="1">
                <a:latin typeface="Calibri" panose="020F0502020204030204" pitchFamily="34" charset="0"/>
                <a:cs typeface="Calibri" panose="020F0502020204030204" pitchFamily="34" charset="0"/>
              </a:rPr>
              <a:t>oppgåvedeling</a:t>
            </a:r>
            <a:endParaRPr lang="nb-NO" sz="20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nb-NO" sz="2000" dirty="0">
                <a:latin typeface="Calibri"/>
                <a:cs typeface="Calibri"/>
              </a:rPr>
              <a:t>Kartlegge </a:t>
            </a:r>
          </a:p>
          <a:p>
            <a:pPr lvl="1">
              <a:buFont typeface="Arial" panose="020B0604020202020204" pitchFamily="34" charset="0"/>
              <a:buChar char="•"/>
            </a:pPr>
            <a:r>
              <a:rPr lang="nb-NO" sz="2000" dirty="0">
                <a:latin typeface="Calibri"/>
                <a:cs typeface="Calibri"/>
              </a:rPr>
              <a:t>Dele opp prosesser</a:t>
            </a:r>
          </a:p>
          <a:p>
            <a:pPr lvl="1">
              <a:buFont typeface="Arial" panose="020B0604020202020204" pitchFamily="34" charset="0"/>
              <a:buChar char="•"/>
            </a:pPr>
            <a:r>
              <a:rPr lang="nb-NO" sz="2000" dirty="0">
                <a:latin typeface="Calibri" panose="020F0502020204030204" pitchFamily="34" charset="0"/>
                <a:cs typeface="Calibri" panose="020F0502020204030204" pitchFamily="34" charset="0"/>
              </a:rPr>
              <a:t>Korleis heng </a:t>
            </a:r>
            <a:r>
              <a:rPr lang="nb-NO" sz="2000" dirty="0" err="1">
                <a:latin typeface="Calibri" panose="020F0502020204030204" pitchFamily="34" charset="0"/>
                <a:cs typeface="Calibri" panose="020F0502020204030204" pitchFamily="34" charset="0"/>
              </a:rPr>
              <a:t>prosessar</a:t>
            </a:r>
            <a:r>
              <a:rPr lang="nb-NO" sz="2000" dirty="0">
                <a:latin typeface="Calibri" panose="020F0502020204030204" pitchFamily="34" charset="0"/>
                <a:cs typeface="Calibri" panose="020F0502020204030204" pitchFamily="34" charset="0"/>
              </a:rPr>
              <a:t> </a:t>
            </a:r>
            <a:r>
              <a:rPr lang="nb-NO" sz="2000" dirty="0" err="1">
                <a:latin typeface="Calibri" panose="020F0502020204030204" pitchFamily="34" charset="0"/>
                <a:cs typeface="Calibri" panose="020F0502020204030204" pitchFamily="34" charset="0"/>
              </a:rPr>
              <a:t>saman</a:t>
            </a:r>
            <a:r>
              <a:rPr lang="nb-NO" sz="2000" dirty="0">
                <a:latin typeface="Calibri" panose="020F0502020204030204" pitchFamily="34" charset="0"/>
                <a:cs typeface="Calibri" panose="020F0502020204030204" pitchFamily="34" charset="0"/>
              </a:rPr>
              <a:t>?  </a:t>
            </a:r>
            <a:r>
              <a:rPr lang="nb-NO" sz="2000" dirty="0">
                <a:latin typeface="Calibri" panose="020F0502020204030204" pitchFamily="34" charset="0"/>
                <a:cs typeface="Calibri" panose="020F0502020204030204" pitchFamily="34" charset="0"/>
                <a:sym typeface="Wingdings" panose="05000000000000000000" pitchFamily="2" charset="2"/>
              </a:rPr>
              <a:t> elefanten</a:t>
            </a:r>
          </a:p>
          <a:p>
            <a:endParaRPr lang="nb-NO" sz="1700" dirty="0"/>
          </a:p>
        </p:txBody>
      </p:sp>
      <p:pic>
        <p:nvPicPr>
          <p:cNvPr id="8" name="Bilde 7">
            <a:extLst>
              <a:ext uri="{FF2B5EF4-FFF2-40B4-BE49-F238E27FC236}">
                <a16:creationId xmlns:a16="http://schemas.microsoft.com/office/drawing/2014/main" id="{BE32B422-582D-1469-CCEE-F7328868FBC6}"/>
              </a:ext>
            </a:extLst>
          </p:cNvPr>
          <p:cNvPicPr>
            <a:picLocks noChangeAspect="1"/>
          </p:cNvPicPr>
          <p:nvPr/>
        </p:nvPicPr>
        <p:blipFill>
          <a:blip r:embed="rId3"/>
          <a:stretch>
            <a:fillRect/>
          </a:stretch>
        </p:blipFill>
        <p:spPr>
          <a:xfrm>
            <a:off x="6100009" y="891592"/>
            <a:ext cx="4595389" cy="3189337"/>
          </a:xfrm>
          <a:prstGeom prst="rect">
            <a:avLst/>
          </a:prstGeom>
        </p:spPr>
      </p:pic>
      <p:pic>
        <p:nvPicPr>
          <p:cNvPr id="5" name="Bilde 4">
            <a:extLst>
              <a:ext uri="{FF2B5EF4-FFF2-40B4-BE49-F238E27FC236}">
                <a16:creationId xmlns:a16="http://schemas.microsoft.com/office/drawing/2014/main" id="{BEF54315-62D0-92BE-2685-634BA44721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550152" y="4212757"/>
            <a:ext cx="3868928" cy="2176272"/>
          </a:xfrm>
          <a:prstGeom prst="rect">
            <a:avLst/>
          </a:prstGeom>
          <a:noFill/>
        </p:spPr>
      </p:pic>
      <p:pic>
        <p:nvPicPr>
          <p:cNvPr id="4" name="Bilde 3">
            <a:extLst>
              <a:ext uri="{FF2B5EF4-FFF2-40B4-BE49-F238E27FC236}">
                <a16:creationId xmlns:a16="http://schemas.microsoft.com/office/drawing/2014/main" id="{9A64EF86-8A38-F9DE-0799-BDF58755B9C7}"/>
              </a:ext>
            </a:extLst>
          </p:cNvPr>
          <p:cNvPicPr>
            <a:picLocks noChangeAspect="1"/>
          </p:cNvPicPr>
          <p:nvPr/>
        </p:nvPicPr>
        <p:blipFill>
          <a:blip r:embed="rId5"/>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3604692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E090770-B8A6-BEDB-5CFE-B866BFE47B49}"/>
              </a:ext>
            </a:extLst>
          </p:cNvPr>
          <p:cNvSpPr>
            <a:spLocks noGrp="1"/>
          </p:cNvSpPr>
          <p:nvPr>
            <p:ph type="title"/>
          </p:nvPr>
        </p:nvSpPr>
        <p:spPr>
          <a:xfrm>
            <a:off x="630935" y="640080"/>
            <a:ext cx="5550789" cy="1481328"/>
          </a:xfrm>
        </p:spPr>
        <p:txBody>
          <a:bodyPr vert="horz" lIns="91440" tIns="45720" rIns="91440" bIns="45720" rtlCol="0" anchor="b">
            <a:normAutofit/>
          </a:bodyPr>
          <a:lstStyle/>
          <a:p>
            <a:r>
              <a:rPr lang="en-US" sz="4800" kern="1200" dirty="0" err="1">
                <a:solidFill>
                  <a:schemeClr val="tx1"/>
                </a:solidFill>
                <a:latin typeface="+mj-lt"/>
                <a:ea typeface="+mj-ea"/>
                <a:cs typeface="+mj-cs"/>
              </a:rPr>
              <a:t>Overordna</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mål</a:t>
            </a:r>
            <a:endParaRPr lang="en-US" kern="1200" dirty="0">
              <a:solidFill>
                <a:schemeClr val="tx1"/>
              </a:solidFill>
              <a:latin typeface="+mj-lt"/>
              <a:ea typeface="+mj-ea"/>
              <a:cs typeface="+mj-cs"/>
            </a:endParaRPr>
          </a:p>
        </p:txBody>
      </p:sp>
      <p:sp>
        <p:nvSpPr>
          <p:cNvPr id="2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ssholder for tekst 3">
            <a:extLst>
              <a:ext uri="{FF2B5EF4-FFF2-40B4-BE49-F238E27FC236}">
                <a16:creationId xmlns:a16="http://schemas.microsoft.com/office/drawing/2014/main" id="{984CCDDD-66BB-83D6-9843-ACAE9B03A9FD}"/>
              </a:ext>
            </a:extLst>
          </p:cNvPr>
          <p:cNvSpPr txBox="1">
            <a:spLocks/>
          </p:cNvSpPr>
          <p:nvPr/>
        </p:nvSpPr>
        <p:spPr>
          <a:xfrm>
            <a:off x="630936" y="2660904"/>
            <a:ext cx="4818888" cy="35478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Helse og omsorgstenestene i Aurland kommune skal vere framtidsretta, og omstille ressursane til det beste for innbyggjarane</a:t>
            </a:r>
          </a:p>
        </p:txBody>
      </p:sp>
      <p:pic>
        <p:nvPicPr>
          <p:cNvPr id="6" name="Bilde 5">
            <a:extLst>
              <a:ext uri="{FF2B5EF4-FFF2-40B4-BE49-F238E27FC236}">
                <a16:creationId xmlns:a16="http://schemas.microsoft.com/office/drawing/2014/main" id="{07401FEF-26F6-AFCC-0EDF-661F138838B9}"/>
              </a:ext>
            </a:extLst>
          </p:cNvPr>
          <p:cNvPicPr>
            <a:picLocks noChangeAspect="1"/>
          </p:cNvPicPr>
          <p:nvPr/>
        </p:nvPicPr>
        <p:blipFill rotWithShape="1">
          <a:blip r:embed="rId2"/>
          <a:srcRect t="12248" r="1" b="16830"/>
          <a:stretch/>
        </p:blipFill>
        <p:spPr>
          <a:xfrm>
            <a:off x="6099048" y="1493175"/>
            <a:ext cx="5458968" cy="3871650"/>
          </a:xfrm>
          <a:prstGeom prst="rect">
            <a:avLst/>
          </a:prstGeom>
        </p:spPr>
      </p:pic>
      <p:pic>
        <p:nvPicPr>
          <p:cNvPr id="7" name="Bilde 5">
            <a:extLst>
              <a:ext uri="{FF2B5EF4-FFF2-40B4-BE49-F238E27FC236}">
                <a16:creationId xmlns:a16="http://schemas.microsoft.com/office/drawing/2014/main" id="{FBFC3B41-4E3A-3863-2E56-980B0FB551F7}"/>
              </a:ext>
            </a:extLst>
          </p:cNvPr>
          <p:cNvPicPr>
            <a:picLocks noChangeAspect="1"/>
          </p:cNvPicPr>
          <p:nvPr/>
        </p:nvPicPr>
        <p:blipFill>
          <a:blip r:embed="rId3"/>
          <a:stretch>
            <a:fillRect/>
          </a:stretch>
        </p:blipFill>
        <p:spPr>
          <a:xfrm>
            <a:off x="1928571" y="4434840"/>
            <a:ext cx="2807998" cy="1560088"/>
          </a:xfrm>
          <a:prstGeom prst="rect">
            <a:avLst/>
          </a:prstGeom>
        </p:spPr>
      </p:pic>
      <p:pic>
        <p:nvPicPr>
          <p:cNvPr id="3" name="Bilde 2">
            <a:extLst>
              <a:ext uri="{FF2B5EF4-FFF2-40B4-BE49-F238E27FC236}">
                <a16:creationId xmlns:a16="http://schemas.microsoft.com/office/drawing/2014/main" id="{6CB67C7E-5CAD-D561-35C9-DEEB5B127B48}"/>
              </a:ext>
            </a:extLst>
          </p:cNvPr>
          <p:cNvPicPr>
            <a:picLocks noChangeAspect="1"/>
          </p:cNvPicPr>
          <p:nvPr/>
        </p:nvPicPr>
        <p:blipFill>
          <a:blip r:embed="rId4"/>
          <a:stretch>
            <a:fillRect/>
          </a:stretch>
        </p:blipFill>
        <p:spPr>
          <a:xfrm>
            <a:off x="10687531" y="383913"/>
            <a:ext cx="527698" cy="651862"/>
          </a:xfrm>
          <a:prstGeom prst="rect">
            <a:avLst/>
          </a:prstGeom>
        </p:spPr>
      </p:pic>
      <p:sp>
        <p:nvSpPr>
          <p:cNvPr id="9" name="Plassholder for innhold 8">
            <a:extLst>
              <a:ext uri="{FF2B5EF4-FFF2-40B4-BE49-F238E27FC236}">
                <a16:creationId xmlns:a16="http://schemas.microsoft.com/office/drawing/2014/main" id="{462F1D7E-D5F8-2D59-9422-AA39BE30CA43}"/>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509791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1AA4192-A604-E0AB-249F-2A90D9ED9D4B}"/>
              </a:ext>
            </a:extLst>
          </p:cNvPr>
          <p:cNvSpPr>
            <a:spLocks noGrp="1"/>
          </p:cNvSpPr>
          <p:nvPr>
            <p:ph type="title"/>
          </p:nvPr>
        </p:nvSpPr>
        <p:spPr>
          <a:xfrm>
            <a:off x="5297762" y="1076525"/>
            <a:ext cx="6251110" cy="1707771"/>
          </a:xfrm>
        </p:spPr>
        <p:txBody>
          <a:bodyPr anchor="b">
            <a:noAutofit/>
          </a:bodyPr>
          <a:lstStyle/>
          <a:p>
            <a:r>
              <a:rPr lang="nb-NO" sz="4000" dirty="0">
                <a:ea typeface="Calibri" panose="020F0502020204030204" pitchFamily="34" charset="0"/>
                <a:cs typeface="Times New Roman" panose="02020603050405020304" pitchFamily="18" charset="0"/>
              </a:rPr>
              <a:t>Lærdalstunellen – Oppgradering E-16</a:t>
            </a:r>
            <a:br>
              <a:rPr lang="nb-NO" sz="4000" dirty="0">
                <a:ea typeface="Calibri" panose="020F0502020204030204" pitchFamily="34" charset="0"/>
                <a:cs typeface="Times New Roman" panose="02020603050405020304" pitchFamily="18" charset="0"/>
              </a:rPr>
            </a:br>
            <a:endParaRPr lang="nb-NO" sz="4000" dirty="0"/>
          </a:p>
        </p:txBody>
      </p:sp>
      <p:pic>
        <p:nvPicPr>
          <p:cNvPr id="5" name="Bilde 4">
            <a:extLst>
              <a:ext uri="{FF2B5EF4-FFF2-40B4-BE49-F238E27FC236}">
                <a16:creationId xmlns:a16="http://schemas.microsoft.com/office/drawing/2014/main" id="{9902C10F-952A-9AE1-8217-E409F5F1518A}"/>
              </a:ext>
            </a:extLst>
          </p:cNvPr>
          <p:cNvPicPr>
            <a:picLocks noChangeAspect="1"/>
          </p:cNvPicPr>
          <p:nvPr/>
        </p:nvPicPr>
        <p:blipFill rotWithShape="1">
          <a:blip r:embed="rId2"/>
          <a:srcRect l="468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A2E8E18-4F84-CCCC-854D-E912E4F9AFC7}"/>
              </a:ext>
            </a:extLst>
          </p:cNvPr>
          <p:cNvSpPr>
            <a:spLocks noGrp="1"/>
          </p:cNvSpPr>
          <p:nvPr>
            <p:ph idx="1"/>
          </p:nvPr>
        </p:nvSpPr>
        <p:spPr>
          <a:xfrm>
            <a:off x="5297762" y="2706624"/>
            <a:ext cx="6251110" cy="3483864"/>
          </a:xfrm>
        </p:spPr>
        <p:txBody>
          <a:bodyPr>
            <a:normAutofit/>
          </a:bodyPr>
          <a:lstStyle/>
          <a:p>
            <a:pPr>
              <a:spcAft>
                <a:spcPts val="800"/>
              </a:spcAft>
            </a:pPr>
            <a:r>
              <a:rPr lang="nn-NO" sz="2000" dirty="0"/>
              <a:t>Utfordringar på kort sikt  - truleg til 2030.</a:t>
            </a:r>
          </a:p>
          <a:p>
            <a:pPr>
              <a:spcAft>
                <a:spcPts val="800"/>
              </a:spcAft>
            </a:pPr>
            <a:r>
              <a:rPr lang="nb-NO" sz="2200" dirty="0">
                <a:effectLst/>
                <a:ea typeface="Calibri" panose="020F0502020204030204" pitchFamily="34" charset="0"/>
                <a:cs typeface="Times New Roman" panose="02020603050405020304" pitchFamily="18" charset="0"/>
              </a:rPr>
              <a:t>Planlegging av organisering av kommunale </a:t>
            </a:r>
            <a:r>
              <a:rPr lang="nb-NO" sz="2200" dirty="0" err="1">
                <a:effectLst/>
                <a:ea typeface="Calibri" panose="020F0502020204030204" pitchFamily="34" charset="0"/>
                <a:cs typeface="Times New Roman" panose="02020603050405020304" pitchFamily="18" charset="0"/>
              </a:rPr>
              <a:t>tenester</a:t>
            </a:r>
            <a:r>
              <a:rPr lang="nb-NO" sz="2200" dirty="0">
                <a:effectLst/>
                <a:ea typeface="Calibri" panose="020F0502020204030204" pitchFamily="34" charset="0"/>
                <a:cs typeface="Times New Roman" panose="02020603050405020304" pitchFamily="18" charset="0"/>
              </a:rPr>
              <a:t> når tunellen blir stengt på natt, i 2025, i 2-3 år. </a:t>
            </a:r>
          </a:p>
          <a:p>
            <a:pPr>
              <a:spcAft>
                <a:spcPts val="800"/>
              </a:spcAft>
            </a:pPr>
            <a:r>
              <a:rPr lang="nb-NO" sz="2200" dirty="0" err="1">
                <a:effectLst/>
                <a:ea typeface="Calibri" panose="020F0502020204030204" pitchFamily="34" charset="0"/>
                <a:cs typeface="Times New Roman" panose="02020603050405020304" pitchFamily="18" charset="0"/>
              </a:rPr>
              <a:t>Mogeleg</a:t>
            </a:r>
            <a:r>
              <a:rPr lang="nb-NO" sz="2200" dirty="0">
                <a:effectLst/>
                <a:ea typeface="Calibri" panose="020F0502020204030204" pitchFamily="34" charset="0"/>
                <a:cs typeface="Times New Roman" panose="02020603050405020304" pitchFamily="18" charset="0"/>
              </a:rPr>
              <a:t> byggeperiode på opp til 5 år.</a:t>
            </a:r>
          </a:p>
          <a:p>
            <a:endParaRPr lang="nb-NO" sz="2200" dirty="0"/>
          </a:p>
        </p:txBody>
      </p:sp>
      <p:pic>
        <p:nvPicPr>
          <p:cNvPr id="6" name="Bilde 5">
            <a:extLst>
              <a:ext uri="{FF2B5EF4-FFF2-40B4-BE49-F238E27FC236}">
                <a16:creationId xmlns:a16="http://schemas.microsoft.com/office/drawing/2014/main" id="{4E751C87-AADD-657E-11FB-5B7F22A439A5}"/>
              </a:ext>
            </a:extLst>
          </p:cNvPr>
          <p:cNvPicPr>
            <a:picLocks noChangeAspect="1"/>
          </p:cNvPicPr>
          <p:nvPr/>
        </p:nvPicPr>
        <p:blipFill>
          <a:blip r:embed="rId3"/>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126700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tel 1">
            <a:extLst>
              <a:ext uri="{FF2B5EF4-FFF2-40B4-BE49-F238E27FC236}">
                <a16:creationId xmlns:a16="http://schemas.microsoft.com/office/drawing/2014/main" id="{2D92D871-686A-353A-9AB2-2DA61B88683D}"/>
              </a:ext>
            </a:extLst>
          </p:cNvPr>
          <p:cNvSpPr>
            <a:spLocks noGrp="1"/>
          </p:cNvSpPr>
          <p:nvPr>
            <p:ph type="title"/>
          </p:nvPr>
        </p:nvSpPr>
        <p:spPr>
          <a:xfrm>
            <a:off x="841246" y="673770"/>
            <a:ext cx="3644489" cy="2414488"/>
          </a:xfrm>
        </p:spPr>
        <p:txBody>
          <a:bodyPr anchor="t">
            <a:normAutofit/>
          </a:bodyPr>
          <a:lstStyle/>
          <a:p>
            <a:r>
              <a:rPr lang="nb-NO" sz="5400">
                <a:solidFill>
                  <a:srgbClr val="FFFFFF"/>
                </a:solidFill>
              </a:rPr>
              <a:t>Viktige tiltak for å møte framtida</a:t>
            </a:r>
          </a:p>
        </p:txBody>
      </p:sp>
      <p:sp>
        <p:nvSpPr>
          <p:cNvPr id="4" name="Plassholder for innhold 3">
            <a:extLst>
              <a:ext uri="{FF2B5EF4-FFF2-40B4-BE49-F238E27FC236}">
                <a16:creationId xmlns:a16="http://schemas.microsoft.com/office/drawing/2014/main" id="{69157114-1658-EFE7-233E-B2299CFB1B68}"/>
              </a:ext>
            </a:extLst>
          </p:cNvPr>
          <p:cNvSpPr txBox="1">
            <a:spLocks noGrp="1"/>
          </p:cNvSpPr>
          <p:nvPr>
            <p:ph idx="1"/>
          </p:nvPr>
        </p:nvSpPr>
        <p:spPr>
          <a:xfrm>
            <a:off x="5753789" y="1650499"/>
            <a:ext cx="6206246" cy="4442772"/>
          </a:xfrm>
          <a:prstGeom prst="rect">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342900" indent="-342900">
              <a:buFont typeface="Arial" panose="020B0604020202020204" pitchFamily="34" charset="0"/>
              <a:buChar char="•"/>
            </a:pPr>
            <a:r>
              <a:rPr lang="en-US" sz="2000" dirty="0" err="1">
                <a:ea typeface="+mn-lt"/>
                <a:cs typeface="+mn-lt"/>
              </a:rPr>
              <a:t>Etablere</a:t>
            </a:r>
            <a:r>
              <a:rPr lang="en-US" sz="2000" dirty="0">
                <a:ea typeface="+mn-lt"/>
                <a:cs typeface="+mn-lt"/>
              </a:rPr>
              <a:t> </a:t>
            </a:r>
            <a:r>
              <a:rPr lang="en-US" sz="2000" dirty="0" err="1">
                <a:ea typeface="+mn-lt"/>
                <a:cs typeface="+mn-lt"/>
              </a:rPr>
              <a:t>saumlause</a:t>
            </a:r>
            <a:r>
              <a:rPr lang="en-US" sz="2000" dirty="0">
                <a:ea typeface="+mn-lt"/>
                <a:cs typeface="+mn-lt"/>
              </a:rPr>
              <a:t> </a:t>
            </a:r>
            <a:r>
              <a:rPr lang="en-US" sz="2000" dirty="0" err="1">
                <a:ea typeface="+mn-lt"/>
                <a:cs typeface="+mn-lt"/>
              </a:rPr>
              <a:t>tenester</a:t>
            </a:r>
            <a:endParaRPr lang="en-US" sz="2000" dirty="0">
              <a:ea typeface="+mn-lt"/>
              <a:cs typeface="+mn-lt"/>
            </a:endParaRPr>
          </a:p>
          <a:p>
            <a:pPr marL="342900" indent="-342900">
              <a:buFont typeface="Arial" panose="020B0604020202020204" pitchFamily="34" charset="0"/>
              <a:buChar char="•"/>
            </a:pPr>
            <a:r>
              <a:rPr lang="en-US" sz="2000" dirty="0" err="1">
                <a:ea typeface="+mn-lt"/>
                <a:cs typeface="+mn-lt"/>
              </a:rPr>
              <a:t>Skape</a:t>
            </a:r>
            <a:r>
              <a:rPr lang="en-US" sz="2000" dirty="0">
                <a:ea typeface="+mn-lt"/>
                <a:cs typeface="+mn-lt"/>
              </a:rPr>
              <a:t> </a:t>
            </a:r>
            <a:r>
              <a:rPr lang="en-US" sz="2000" dirty="0" err="1">
                <a:ea typeface="+mn-lt"/>
                <a:cs typeface="+mn-lt"/>
              </a:rPr>
              <a:t>betre</a:t>
            </a:r>
            <a:r>
              <a:rPr lang="en-US" sz="2000" dirty="0">
                <a:ea typeface="+mn-lt"/>
                <a:cs typeface="+mn-lt"/>
              </a:rPr>
              <a:t> </a:t>
            </a:r>
            <a:r>
              <a:rPr lang="en-US" sz="2000" dirty="0" err="1">
                <a:ea typeface="+mn-lt"/>
                <a:cs typeface="+mn-lt"/>
              </a:rPr>
              <a:t>pasientflyt</a:t>
            </a:r>
            <a:r>
              <a:rPr lang="en-US" sz="2000" dirty="0">
                <a:ea typeface="+mn-lt"/>
                <a:cs typeface="+mn-lt"/>
              </a:rPr>
              <a:t> </a:t>
            </a:r>
            <a:r>
              <a:rPr lang="en-US" sz="2000" dirty="0" err="1">
                <a:ea typeface="+mn-lt"/>
                <a:cs typeface="+mn-lt"/>
              </a:rPr>
              <a:t>og</a:t>
            </a:r>
            <a:r>
              <a:rPr lang="en-US" sz="2000" dirty="0">
                <a:ea typeface="+mn-lt"/>
                <a:cs typeface="+mn-lt"/>
              </a:rPr>
              <a:t> </a:t>
            </a:r>
            <a:r>
              <a:rPr lang="en-US" sz="2000" dirty="0" err="1">
                <a:ea typeface="+mn-lt"/>
                <a:cs typeface="+mn-lt"/>
              </a:rPr>
              <a:t>tverrfagleg</a:t>
            </a:r>
            <a:r>
              <a:rPr lang="en-US" sz="2000" dirty="0">
                <a:ea typeface="+mn-lt"/>
                <a:cs typeface="+mn-lt"/>
              </a:rPr>
              <a:t> </a:t>
            </a:r>
            <a:r>
              <a:rPr lang="en-US" sz="2000" dirty="0" err="1">
                <a:ea typeface="+mn-lt"/>
                <a:cs typeface="+mn-lt"/>
              </a:rPr>
              <a:t>samarbeid</a:t>
            </a:r>
            <a:endParaRPr lang="en-US" sz="2000" dirty="0">
              <a:ea typeface="+mn-lt"/>
              <a:cs typeface="+mn-lt"/>
            </a:endParaRPr>
          </a:p>
          <a:p>
            <a:pPr marL="342900" indent="-342900">
              <a:buFont typeface="Arial" panose="020B0604020202020204" pitchFamily="34" charset="0"/>
              <a:buChar char="•"/>
            </a:pPr>
            <a:r>
              <a:rPr lang="en-US" sz="2000" dirty="0" err="1">
                <a:ea typeface="+mn-lt"/>
                <a:cs typeface="+mn-lt"/>
              </a:rPr>
              <a:t>Fokus</a:t>
            </a:r>
            <a:r>
              <a:rPr lang="en-US" sz="2000" dirty="0">
                <a:ea typeface="+mn-lt"/>
                <a:cs typeface="+mn-lt"/>
              </a:rPr>
              <a:t> </a:t>
            </a:r>
            <a:r>
              <a:rPr lang="en-US" sz="2000" dirty="0" err="1">
                <a:ea typeface="+mn-lt"/>
                <a:cs typeface="+mn-lt"/>
              </a:rPr>
              <a:t>på</a:t>
            </a:r>
            <a:r>
              <a:rPr lang="en-US" sz="2000" dirty="0">
                <a:ea typeface="+mn-lt"/>
                <a:cs typeface="+mn-lt"/>
              </a:rPr>
              <a:t> </a:t>
            </a:r>
            <a:r>
              <a:rPr lang="en-US" sz="2000" dirty="0" err="1">
                <a:ea typeface="+mn-lt"/>
                <a:cs typeface="+mn-lt"/>
              </a:rPr>
              <a:t>kjerneoppgåver</a:t>
            </a:r>
            <a:r>
              <a:rPr lang="en-US" sz="2000" dirty="0">
                <a:ea typeface="+mn-lt"/>
                <a:cs typeface="+mn-lt"/>
              </a:rPr>
              <a:t> </a:t>
            </a:r>
          </a:p>
          <a:p>
            <a:pPr marL="342900" indent="-342900">
              <a:buFont typeface="Arial" panose="020B0604020202020204" pitchFamily="34" charset="0"/>
              <a:buChar char="•"/>
            </a:pPr>
            <a:r>
              <a:rPr lang="en-US" sz="2000" dirty="0" err="1">
                <a:ea typeface="+mn-lt"/>
                <a:cs typeface="+mn-lt"/>
              </a:rPr>
              <a:t>Betre</a:t>
            </a:r>
            <a:r>
              <a:rPr lang="en-US" sz="2000" dirty="0">
                <a:ea typeface="+mn-lt"/>
                <a:cs typeface="+mn-lt"/>
              </a:rPr>
              <a:t> </a:t>
            </a:r>
            <a:r>
              <a:rPr lang="en-US" sz="2000" dirty="0" err="1">
                <a:ea typeface="+mn-lt"/>
                <a:cs typeface="+mn-lt"/>
              </a:rPr>
              <a:t>arbeids</a:t>
            </a:r>
            <a:r>
              <a:rPr lang="en-US" sz="2000" dirty="0">
                <a:ea typeface="+mn-lt"/>
                <a:cs typeface="+mn-lt"/>
              </a:rPr>
              <a:t>/</a:t>
            </a:r>
            <a:r>
              <a:rPr lang="en-US" sz="2000" dirty="0" err="1">
                <a:ea typeface="+mn-lt"/>
                <a:cs typeface="+mn-lt"/>
              </a:rPr>
              <a:t>oppgåvefordeling</a:t>
            </a:r>
            <a:r>
              <a:rPr lang="en-US" sz="2000" dirty="0">
                <a:ea typeface="+mn-lt"/>
                <a:cs typeface="+mn-lt"/>
              </a:rPr>
              <a:t> </a:t>
            </a:r>
            <a:r>
              <a:rPr lang="en-US" sz="2000" dirty="0" err="1">
                <a:ea typeface="+mn-lt"/>
                <a:cs typeface="+mn-lt"/>
              </a:rPr>
              <a:t>og</a:t>
            </a:r>
            <a:r>
              <a:rPr lang="en-US" sz="2000" dirty="0">
                <a:ea typeface="+mn-lt"/>
                <a:cs typeface="+mn-lt"/>
              </a:rPr>
              <a:t> </a:t>
            </a:r>
            <a:r>
              <a:rPr lang="en-US" sz="2000" dirty="0" err="1">
                <a:ea typeface="+mn-lt"/>
                <a:cs typeface="+mn-lt"/>
              </a:rPr>
              <a:t>arbeidstidsordningar</a:t>
            </a:r>
            <a:r>
              <a:rPr lang="en-US" sz="2000" dirty="0">
                <a:ea typeface="+mn-lt"/>
                <a:cs typeface="+mn-lt"/>
              </a:rPr>
              <a:t> </a:t>
            </a:r>
            <a:r>
              <a:rPr lang="en-US" sz="2000" dirty="0" err="1">
                <a:ea typeface="+mn-lt"/>
                <a:cs typeface="+mn-lt"/>
              </a:rPr>
              <a:t>jf</a:t>
            </a:r>
            <a:r>
              <a:rPr lang="en-US" sz="2000" dirty="0">
                <a:ea typeface="+mn-lt"/>
                <a:cs typeface="+mn-lt"/>
              </a:rPr>
              <a:t>. TØRN</a:t>
            </a:r>
          </a:p>
          <a:p>
            <a:pPr marL="342900" indent="-342900">
              <a:buFont typeface="Arial" panose="020B0604020202020204" pitchFamily="34" charset="0"/>
              <a:buChar char="•"/>
            </a:pPr>
            <a:r>
              <a:rPr lang="en-US" sz="2000" dirty="0" err="1">
                <a:ea typeface="+mn-lt"/>
                <a:cs typeface="+mn-lt"/>
              </a:rPr>
              <a:t>Kombinerte</a:t>
            </a:r>
            <a:r>
              <a:rPr lang="en-US" sz="2000" dirty="0">
                <a:ea typeface="+mn-lt"/>
                <a:cs typeface="+mn-lt"/>
              </a:rPr>
              <a:t> </a:t>
            </a:r>
            <a:r>
              <a:rPr lang="en-US" sz="2000" dirty="0" err="1">
                <a:ea typeface="+mn-lt"/>
                <a:cs typeface="+mn-lt"/>
              </a:rPr>
              <a:t>stillingar</a:t>
            </a:r>
            <a:r>
              <a:rPr lang="en-US" sz="2000" dirty="0">
                <a:ea typeface="+mn-lt"/>
                <a:cs typeface="+mn-lt"/>
              </a:rPr>
              <a:t> </a:t>
            </a:r>
            <a:r>
              <a:rPr lang="en-US" sz="2000" dirty="0" err="1">
                <a:ea typeface="+mn-lt"/>
                <a:cs typeface="+mn-lt"/>
              </a:rPr>
              <a:t>innanfor</a:t>
            </a:r>
            <a:r>
              <a:rPr lang="en-US" sz="2000" dirty="0">
                <a:ea typeface="+mn-lt"/>
                <a:cs typeface="+mn-lt"/>
              </a:rPr>
              <a:t> </a:t>
            </a:r>
            <a:r>
              <a:rPr lang="en-US" sz="2000" dirty="0" err="1">
                <a:ea typeface="+mn-lt"/>
                <a:cs typeface="+mn-lt"/>
              </a:rPr>
              <a:t>tenestene</a:t>
            </a:r>
            <a:r>
              <a:rPr lang="en-US" sz="2000" dirty="0">
                <a:ea typeface="+mn-lt"/>
                <a:cs typeface="+mn-lt"/>
              </a:rPr>
              <a:t> -</a:t>
            </a:r>
            <a:r>
              <a:rPr lang="en-US" sz="2000" dirty="0" err="1">
                <a:ea typeface="+mn-lt"/>
                <a:cs typeface="+mn-lt"/>
              </a:rPr>
              <a:t>fleksibilitet</a:t>
            </a:r>
            <a:endParaRPr lang="en-US" sz="2000" dirty="0">
              <a:ea typeface="+mn-lt"/>
              <a:cs typeface="+mn-lt"/>
            </a:endParaRPr>
          </a:p>
          <a:p>
            <a:pPr marL="342900" indent="-342900">
              <a:buFont typeface="Arial" panose="020B0604020202020204" pitchFamily="34" charset="0"/>
              <a:buChar char="•"/>
            </a:pPr>
            <a:r>
              <a:rPr lang="en-US" sz="2000" dirty="0" err="1">
                <a:ea typeface="+mn-lt"/>
                <a:cs typeface="+mn-lt"/>
              </a:rPr>
              <a:t>Prioritering</a:t>
            </a:r>
            <a:r>
              <a:rPr lang="en-US" sz="2000" dirty="0">
                <a:ea typeface="+mn-lt"/>
                <a:cs typeface="+mn-lt"/>
              </a:rPr>
              <a:t> </a:t>
            </a:r>
            <a:r>
              <a:rPr lang="en-US" sz="2000" dirty="0" err="1">
                <a:ea typeface="+mn-lt"/>
                <a:cs typeface="+mn-lt"/>
              </a:rPr>
              <a:t>og</a:t>
            </a:r>
            <a:r>
              <a:rPr lang="en-US" sz="2000" dirty="0">
                <a:ea typeface="+mn-lt"/>
                <a:cs typeface="+mn-lt"/>
              </a:rPr>
              <a:t> </a:t>
            </a:r>
            <a:r>
              <a:rPr lang="en-US" sz="2000" dirty="0" err="1">
                <a:ea typeface="+mn-lt"/>
                <a:cs typeface="+mn-lt"/>
              </a:rPr>
              <a:t>reduksjon</a:t>
            </a:r>
            <a:r>
              <a:rPr lang="en-US" sz="2000" dirty="0">
                <a:ea typeface="+mn-lt"/>
                <a:cs typeface="+mn-lt"/>
              </a:rPr>
              <a:t> av </a:t>
            </a:r>
            <a:r>
              <a:rPr lang="en-US" sz="2000" dirty="0" err="1">
                <a:ea typeface="+mn-lt"/>
                <a:cs typeface="+mn-lt"/>
              </a:rPr>
              <a:t>tenester</a:t>
            </a:r>
            <a:r>
              <a:rPr lang="en-US" sz="2000" dirty="0">
                <a:ea typeface="+mn-lt"/>
                <a:cs typeface="+mn-lt"/>
              </a:rPr>
              <a:t> </a:t>
            </a:r>
          </a:p>
          <a:p>
            <a:pPr marL="342900" indent="-342900">
              <a:buFont typeface="Arial" panose="020B0604020202020204" pitchFamily="34" charset="0"/>
              <a:buChar char="•"/>
            </a:pPr>
            <a:r>
              <a:rPr lang="en-US" sz="2000" dirty="0" err="1">
                <a:ea typeface="+mn-lt"/>
                <a:cs typeface="+mn-lt"/>
              </a:rPr>
              <a:t>Samarbeid</a:t>
            </a:r>
            <a:r>
              <a:rPr lang="en-US" sz="2000" dirty="0">
                <a:ea typeface="+mn-lt"/>
                <a:cs typeface="+mn-lt"/>
              </a:rPr>
              <a:t> med </a:t>
            </a:r>
            <a:r>
              <a:rPr lang="en-US" sz="2000" dirty="0" err="1">
                <a:ea typeface="+mn-lt"/>
                <a:cs typeface="+mn-lt"/>
              </a:rPr>
              <a:t>frivillige</a:t>
            </a:r>
            <a:endParaRPr lang="en-US" sz="2000" dirty="0">
              <a:ea typeface="+mn-lt"/>
              <a:cs typeface="+mn-lt"/>
            </a:endParaRPr>
          </a:p>
          <a:p>
            <a:pPr marL="342900" indent="-342900">
              <a:buFont typeface="Arial" panose="020B0604020202020204" pitchFamily="34" charset="0"/>
              <a:buChar char="•"/>
            </a:pPr>
            <a:r>
              <a:rPr lang="en-US" sz="2000" dirty="0" err="1">
                <a:ea typeface="+mn-lt"/>
                <a:cs typeface="+mn-lt"/>
              </a:rPr>
              <a:t>Velferdsteknologi</a:t>
            </a:r>
            <a:r>
              <a:rPr lang="en-US" sz="2000" dirty="0">
                <a:ea typeface="+mn-lt"/>
                <a:cs typeface="+mn-lt"/>
              </a:rPr>
              <a:t> (</a:t>
            </a:r>
            <a:r>
              <a:rPr lang="en-US" sz="2000" dirty="0" err="1">
                <a:ea typeface="+mn-lt"/>
                <a:cs typeface="+mn-lt"/>
              </a:rPr>
              <a:t>til</a:t>
            </a:r>
            <a:r>
              <a:rPr lang="en-US" sz="2000" dirty="0">
                <a:ea typeface="+mn-lt"/>
                <a:cs typeface="+mn-lt"/>
              </a:rPr>
              <a:t> </a:t>
            </a:r>
            <a:r>
              <a:rPr lang="en-US" sz="2000" dirty="0" err="1">
                <a:ea typeface="+mn-lt"/>
                <a:cs typeface="+mn-lt"/>
              </a:rPr>
              <a:t>dømes</a:t>
            </a:r>
            <a:r>
              <a:rPr lang="en-US" sz="2000" dirty="0">
                <a:ea typeface="+mn-lt"/>
                <a:cs typeface="+mn-lt"/>
              </a:rPr>
              <a:t> digital </a:t>
            </a:r>
            <a:r>
              <a:rPr lang="en-US" sz="2000" dirty="0" err="1">
                <a:ea typeface="+mn-lt"/>
                <a:cs typeface="+mn-lt"/>
              </a:rPr>
              <a:t>heimeoppfølging</a:t>
            </a:r>
            <a:r>
              <a:rPr lang="en-US" sz="2000" dirty="0">
                <a:ea typeface="+mn-lt"/>
                <a:cs typeface="+mn-lt"/>
              </a:rPr>
              <a:t>)</a:t>
            </a:r>
          </a:p>
          <a:p>
            <a:pPr marL="342900" indent="-342900">
              <a:buFont typeface="Arial" panose="020B0604020202020204" pitchFamily="34" charset="0"/>
              <a:buChar char="•"/>
            </a:pPr>
            <a:r>
              <a:rPr lang="en-US" sz="2000" dirty="0" err="1">
                <a:ea typeface="+mn-lt"/>
                <a:cs typeface="+mn-lt"/>
              </a:rPr>
              <a:t>Innbyggjarane</a:t>
            </a:r>
            <a:r>
              <a:rPr lang="en-US" sz="2000" dirty="0">
                <a:ea typeface="+mn-lt"/>
                <a:cs typeface="+mn-lt"/>
              </a:rPr>
              <a:t> sine </a:t>
            </a:r>
            <a:r>
              <a:rPr lang="en-US" sz="2000" dirty="0" err="1">
                <a:ea typeface="+mn-lt"/>
                <a:cs typeface="+mn-lt"/>
              </a:rPr>
              <a:t>forventingar</a:t>
            </a:r>
            <a:r>
              <a:rPr lang="en-US" sz="2000" dirty="0">
                <a:ea typeface="+mn-lt"/>
                <a:cs typeface="+mn-lt"/>
              </a:rPr>
              <a:t> vs. </a:t>
            </a:r>
            <a:r>
              <a:rPr lang="en-US" sz="2000" dirty="0" err="1">
                <a:ea typeface="+mn-lt"/>
                <a:cs typeface="+mn-lt"/>
              </a:rPr>
              <a:t>moglegheiter</a:t>
            </a:r>
            <a:r>
              <a:rPr lang="en-US" sz="2000" dirty="0">
                <a:ea typeface="+mn-lt"/>
                <a:cs typeface="+mn-lt"/>
              </a:rPr>
              <a:t> </a:t>
            </a:r>
          </a:p>
          <a:p>
            <a:pPr marL="342900" indent="-342900">
              <a:buFont typeface="Arial" panose="020B0604020202020204" pitchFamily="34" charset="0"/>
              <a:buChar char="•"/>
            </a:pPr>
            <a:r>
              <a:rPr lang="en-US" sz="2000" dirty="0" err="1">
                <a:ea typeface="+mn-lt"/>
                <a:cs typeface="+mn-lt"/>
              </a:rPr>
              <a:t>Kontinuerleg</a:t>
            </a:r>
            <a:r>
              <a:rPr lang="en-US" sz="2000" dirty="0">
                <a:ea typeface="+mn-lt"/>
                <a:cs typeface="+mn-lt"/>
              </a:rPr>
              <a:t> </a:t>
            </a:r>
            <a:r>
              <a:rPr lang="en-US" sz="2000" dirty="0" err="1">
                <a:ea typeface="+mn-lt"/>
                <a:cs typeface="+mn-lt"/>
              </a:rPr>
              <a:t>forbetringsarbeid</a:t>
            </a:r>
            <a:r>
              <a:rPr lang="en-US" sz="2000" dirty="0">
                <a:ea typeface="+mn-lt"/>
                <a:cs typeface="+mn-lt"/>
              </a:rPr>
              <a:t> </a:t>
            </a:r>
            <a:r>
              <a:rPr lang="en-US" sz="2000" dirty="0" err="1">
                <a:ea typeface="+mn-lt"/>
                <a:cs typeface="+mn-lt"/>
              </a:rPr>
              <a:t>og</a:t>
            </a:r>
            <a:r>
              <a:rPr lang="en-US" sz="2000" dirty="0">
                <a:ea typeface="+mn-lt"/>
                <a:cs typeface="+mn-lt"/>
              </a:rPr>
              <a:t> </a:t>
            </a:r>
            <a:r>
              <a:rPr lang="en-US" sz="2000" dirty="0" err="1">
                <a:ea typeface="+mn-lt"/>
                <a:cs typeface="+mn-lt"/>
              </a:rPr>
              <a:t>innovasjon</a:t>
            </a:r>
            <a:endParaRPr lang="en-US" sz="2000" dirty="0">
              <a:ea typeface="+mn-lt"/>
              <a:cs typeface="+mn-lt"/>
            </a:endParaRPr>
          </a:p>
        </p:txBody>
      </p:sp>
      <p:pic>
        <p:nvPicPr>
          <p:cNvPr id="5" name="Bilde 4">
            <a:extLst>
              <a:ext uri="{FF2B5EF4-FFF2-40B4-BE49-F238E27FC236}">
                <a16:creationId xmlns:a16="http://schemas.microsoft.com/office/drawing/2014/main" id="{177B3A71-FD8F-8C2C-A90B-A2E216EF4184}"/>
              </a:ext>
            </a:extLst>
          </p:cNvPr>
          <p:cNvPicPr>
            <a:picLocks noChangeAspect="1"/>
          </p:cNvPicPr>
          <p:nvPr/>
        </p:nvPicPr>
        <p:blipFill>
          <a:blip r:embed="rId2"/>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296992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tel 1">
            <a:extLst>
              <a:ext uri="{FF2B5EF4-FFF2-40B4-BE49-F238E27FC236}">
                <a16:creationId xmlns:a16="http://schemas.microsoft.com/office/drawing/2014/main" id="{234DEA7B-97C6-9AF1-4090-544A27AA7CC2}"/>
              </a:ext>
            </a:extLst>
          </p:cNvPr>
          <p:cNvSpPr>
            <a:spLocks noGrp="1"/>
          </p:cNvSpPr>
          <p:nvPr>
            <p:ph type="title"/>
          </p:nvPr>
        </p:nvSpPr>
        <p:spPr>
          <a:xfrm>
            <a:off x="2558716" y="955309"/>
            <a:ext cx="7074568" cy="2898975"/>
          </a:xfrm>
        </p:spPr>
        <p:txBody>
          <a:bodyPr vert="horz" lIns="91440" tIns="45720" rIns="91440" bIns="45720" rtlCol="0" anchor="b">
            <a:normAutofit/>
          </a:bodyPr>
          <a:lstStyle/>
          <a:p>
            <a:pPr algn="ctr"/>
            <a:r>
              <a:rPr lang="en-US" sz="6600" kern="1200" dirty="0" err="1">
                <a:solidFill>
                  <a:srgbClr val="FFFFFF"/>
                </a:solidFill>
                <a:latin typeface="+mj-lt"/>
                <a:ea typeface="+mj-ea"/>
                <a:cs typeface="+mj-cs"/>
              </a:rPr>
              <a:t>Bakteppet</a:t>
            </a:r>
            <a:endParaRPr lang="en-US" sz="6600" kern="1200" dirty="0">
              <a:solidFill>
                <a:srgbClr val="FFFFFF"/>
              </a:solidFill>
              <a:latin typeface="+mj-lt"/>
              <a:ea typeface="+mj-ea"/>
              <a:cs typeface="+mj-cs"/>
            </a:endParaRP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88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A8DBE9D-B65E-8566-9218-A0F87B68FA4B}"/>
              </a:ext>
            </a:extLst>
          </p:cNvPr>
          <p:cNvSpPr>
            <a:spLocks noGrp="1"/>
          </p:cNvSpPr>
          <p:nvPr>
            <p:ph type="ctrTitle"/>
          </p:nvPr>
        </p:nvSpPr>
        <p:spPr>
          <a:xfrm>
            <a:off x="838200" y="451381"/>
            <a:ext cx="10512552" cy="4066540"/>
          </a:xfrm>
        </p:spPr>
        <p:txBody>
          <a:bodyPr anchor="b">
            <a:normAutofit/>
          </a:bodyPr>
          <a:lstStyle/>
          <a:p>
            <a:pPr algn="l"/>
            <a:r>
              <a:rPr lang="nb-NO" sz="6600" dirty="0"/>
              <a:t>Takk for meg!</a:t>
            </a:r>
          </a:p>
        </p:txBody>
      </p:sp>
      <p:sp>
        <p:nvSpPr>
          <p:cNvPr id="3" name="Undertittel 2">
            <a:extLst>
              <a:ext uri="{FF2B5EF4-FFF2-40B4-BE49-F238E27FC236}">
                <a16:creationId xmlns:a16="http://schemas.microsoft.com/office/drawing/2014/main" id="{DBF2ACFA-0861-9001-81B3-05DB770F7AA9}"/>
              </a:ext>
            </a:extLst>
          </p:cNvPr>
          <p:cNvSpPr>
            <a:spLocks noGrp="1"/>
          </p:cNvSpPr>
          <p:nvPr>
            <p:ph type="subTitle" idx="1"/>
          </p:nvPr>
        </p:nvSpPr>
        <p:spPr>
          <a:xfrm>
            <a:off x="838199" y="4983276"/>
            <a:ext cx="10512552" cy="1126680"/>
          </a:xfrm>
        </p:spPr>
        <p:txBody>
          <a:bodyPr>
            <a:normAutofit/>
          </a:bodyPr>
          <a:lstStyle/>
          <a:p>
            <a:pPr algn="l"/>
            <a:endParaRPr lang="nb-NO" dirty="0"/>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844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 name="Freeform: Shape 55">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8" name="Freeform: Shape 57">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95B18CA5-7279-7C18-4C8D-40D54583C4AE}"/>
              </a:ext>
            </a:extLst>
          </p:cNvPr>
          <p:cNvSpPr>
            <a:spLocks noGrp="1"/>
          </p:cNvSpPr>
          <p:nvPr>
            <p:ph type="title"/>
          </p:nvPr>
        </p:nvSpPr>
        <p:spPr>
          <a:xfrm>
            <a:off x="438913" y="859536"/>
            <a:ext cx="4832802" cy="1243584"/>
          </a:xfrm>
        </p:spPr>
        <p:txBody>
          <a:bodyPr>
            <a:normAutofit fontScale="90000"/>
          </a:bodyPr>
          <a:lstStyle/>
          <a:p>
            <a:r>
              <a:rPr lang="nb-NO" sz="3600" dirty="0"/>
              <a:t>Kapittel 4 i Samfunnsdelen til kommuneplanen</a:t>
            </a:r>
          </a:p>
        </p:txBody>
      </p:sp>
      <p:sp>
        <p:nvSpPr>
          <p:cNvPr id="60" name="Rectangle 5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2" name="Rectangle 6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55AFEFAD-33A1-CBB3-0611-72554F3FD95D}"/>
              </a:ext>
            </a:extLst>
          </p:cNvPr>
          <p:cNvSpPr>
            <a:spLocks noGrp="1"/>
          </p:cNvSpPr>
          <p:nvPr>
            <p:ph idx="1"/>
          </p:nvPr>
        </p:nvSpPr>
        <p:spPr>
          <a:xfrm>
            <a:off x="438912" y="2512611"/>
            <a:ext cx="4832803" cy="3664351"/>
          </a:xfrm>
        </p:spPr>
        <p:txBody>
          <a:bodyPr>
            <a:normAutofit/>
          </a:bodyPr>
          <a:lstStyle/>
          <a:p>
            <a:pPr marL="0" indent="0">
              <a:buNone/>
            </a:pPr>
            <a:r>
              <a:rPr lang="nb-NO" sz="1700" b="1" dirty="0"/>
              <a:t>Overordna mål for folkehelsearbeidet i kommunen: </a:t>
            </a:r>
          </a:p>
          <a:p>
            <a:pPr lvl="1"/>
            <a:r>
              <a:rPr lang="nb-NO" sz="1700" dirty="0"/>
              <a:t>Kommunen skal ha </a:t>
            </a:r>
            <a:r>
              <a:rPr lang="nb-NO" sz="1700" dirty="0" err="1"/>
              <a:t>eit</a:t>
            </a:r>
            <a:r>
              <a:rPr lang="nb-NO" sz="1700" dirty="0"/>
              <a:t> attraktivt og </a:t>
            </a:r>
            <a:r>
              <a:rPr lang="nb-NO" sz="1700" dirty="0" err="1"/>
              <a:t>inkluderande</a:t>
            </a:r>
            <a:r>
              <a:rPr lang="nb-NO" sz="1700" dirty="0"/>
              <a:t> lokalsamfunn</a:t>
            </a:r>
          </a:p>
          <a:p>
            <a:pPr marL="0" indent="0">
              <a:buNone/>
            </a:pPr>
            <a:r>
              <a:rPr lang="nb-NO" sz="1700" b="1" dirty="0"/>
              <a:t>Delmål:</a:t>
            </a:r>
          </a:p>
          <a:p>
            <a:pPr lvl="1"/>
            <a:r>
              <a:rPr lang="nn-NO" sz="1700" i="0" dirty="0">
                <a:effectLst/>
              </a:rPr>
              <a:t>Innbyggarane opplever å høyre til i eit trygt, inkluderande og aldersvennleg lokalsamfunn med mange sosiale møteplassar</a:t>
            </a:r>
            <a:endParaRPr lang="nb-NO" sz="1700" i="0" dirty="0">
              <a:effectLst/>
            </a:endParaRPr>
          </a:p>
          <a:p>
            <a:pPr lvl="1"/>
            <a:r>
              <a:rPr lang="nb-NO" sz="1700" i="0" dirty="0" err="1">
                <a:effectLst/>
              </a:rPr>
              <a:t>Innbyggarane</a:t>
            </a:r>
            <a:r>
              <a:rPr lang="nb-NO" sz="1700" i="0" dirty="0">
                <a:effectLst/>
              </a:rPr>
              <a:t> har tilgang på legehjelp og </a:t>
            </a:r>
            <a:r>
              <a:rPr lang="nb-NO" sz="1700" i="0" dirty="0" err="1">
                <a:effectLst/>
              </a:rPr>
              <a:t>helsetenester</a:t>
            </a:r>
            <a:r>
              <a:rPr lang="nb-NO" sz="1700" i="0" dirty="0">
                <a:effectLst/>
              </a:rPr>
              <a:t> av god kvalitet til rett tid</a:t>
            </a:r>
            <a:endParaRPr lang="nb-NO" sz="1700" dirty="0"/>
          </a:p>
          <a:p>
            <a:pPr lvl="1"/>
            <a:r>
              <a:rPr lang="nn-NO" sz="1700" i="0" dirty="0">
                <a:effectLst/>
              </a:rPr>
              <a:t>Innbyggarane har moglegheita til å leve aktive og sjølvstendige liv og ta medansvar for eigen helse</a:t>
            </a:r>
            <a:endParaRPr lang="nb-NO" sz="1700" dirty="0"/>
          </a:p>
        </p:txBody>
      </p:sp>
      <p:pic>
        <p:nvPicPr>
          <p:cNvPr id="6" name="Bilde 5">
            <a:extLst>
              <a:ext uri="{FF2B5EF4-FFF2-40B4-BE49-F238E27FC236}">
                <a16:creationId xmlns:a16="http://schemas.microsoft.com/office/drawing/2014/main" id="{2D8C4164-2430-AA5B-42C5-8B3CB2F88C3D}"/>
              </a:ext>
            </a:extLst>
          </p:cNvPr>
          <p:cNvPicPr>
            <a:picLocks noChangeAspect="1"/>
          </p:cNvPicPr>
          <p:nvPr/>
        </p:nvPicPr>
        <p:blipFill rotWithShape="1">
          <a:blip r:embed="rId2"/>
          <a:srcRect r="1" b="10733"/>
          <a:stretch/>
        </p:blipFill>
        <p:spPr>
          <a:xfrm>
            <a:off x="6709474" y="1140711"/>
            <a:ext cx="5043613" cy="4867382"/>
          </a:xfrm>
          <a:prstGeom prst="rect">
            <a:avLst/>
          </a:prstGeom>
        </p:spPr>
      </p:pic>
      <p:pic>
        <p:nvPicPr>
          <p:cNvPr id="7" name="Bilde 6">
            <a:extLst>
              <a:ext uri="{FF2B5EF4-FFF2-40B4-BE49-F238E27FC236}">
                <a16:creationId xmlns:a16="http://schemas.microsoft.com/office/drawing/2014/main" id="{45FFF2CC-76B5-851E-EA6E-41E61EBDFAB3}"/>
              </a:ext>
            </a:extLst>
          </p:cNvPr>
          <p:cNvPicPr>
            <a:picLocks noChangeAspect="1"/>
          </p:cNvPicPr>
          <p:nvPr/>
        </p:nvPicPr>
        <p:blipFill>
          <a:blip r:embed="rId3"/>
          <a:stretch>
            <a:fillRect/>
          </a:stretch>
        </p:blipFill>
        <p:spPr>
          <a:xfrm>
            <a:off x="6875838" y="1189513"/>
            <a:ext cx="926672" cy="1146147"/>
          </a:xfrm>
          <a:prstGeom prst="rect">
            <a:avLst/>
          </a:prstGeom>
        </p:spPr>
      </p:pic>
    </p:spTree>
    <p:extLst>
      <p:ext uri="{BB962C8B-B14F-4D97-AF65-F5344CB8AC3E}">
        <p14:creationId xmlns:p14="http://schemas.microsoft.com/office/powerpoint/2010/main" val="472218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fjell, utendørs, vann, innsjø&#10;&#10;Automatisk generert beskrivelse">
            <a:extLst>
              <a:ext uri="{FF2B5EF4-FFF2-40B4-BE49-F238E27FC236}">
                <a16:creationId xmlns:a16="http://schemas.microsoft.com/office/drawing/2014/main" id="{2A7EF2C5-641C-816F-108D-84D70B909A5E}"/>
              </a:ext>
            </a:extLst>
          </p:cNvPr>
          <p:cNvPicPr>
            <a:picLocks noChangeAspect="1"/>
          </p:cNvPicPr>
          <p:nvPr/>
        </p:nvPicPr>
        <p:blipFill rotWithShape="1">
          <a:blip r:embed="rId2"/>
          <a:srcRect l="1295" r="17767" b="-1"/>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5" name="Rektangel 4">
            <a:extLst>
              <a:ext uri="{FF2B5EF4-FFF2-40B4-BE49-F238E27FC236}">
                <a16:creationId xmlns:a16="http://schemas.microsoft.com/office/drawing/2014/main" id="{B529E6FF-A8C4-A6BC-79CF-9395E838C7DB}"/>
              </a:ext>
            </a:extLst>
          </p:cNvPr>
          <p:cNvSpPr/>
          <p:nvPr/>
        </p:nvSpPr>
        <p:spPr>
          <a:xfrm>
            <a:off x="144779" y="258124"/>
            <a:ext cx="6143625" cy="174878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800" b="1" dirty="0"/>
          </a:p>
          <a:p>
            <a:pPr algn="ctr"/>
            <a:r>
              <a:rPr lang="nb-NO" sz="2800" b="1" dirty="0"/>
              <a:t>Nasjonale og overordna mål:</a:t>
            </a:r>
          </a:p>
          <a:p>
            <a:pPr algn="ctr"/>
            <a:r>
              <a:rPr lang="en-US" dirty="0">
                <a:ea typeface="+mn-lt"/>
                <a:cs typeface="+mn-lt"/>
              </a:rPr>
              <a:t>Heilskapleg organisering av helse og omsorgstenester </a:t>
            </a:r>
            <a:endParaRPr lang="nb-NO" b="1" dirty="0"/>
          </a:p>
          <a:p>
            <a:pPr algn="ctr"/>
            <a:r>
              <a:rPr lang="en-US" sz="1800" dirty="0">
                <a:ea typeface="+mn-lt"/>
                <a:cs typeface="+mn-lt"/>
              </a:rPr>
              <a:t>Gode tenester med færre ressursar </a:t>
            </a:r>
          </a:p>
          <a:p>
            <a:pPr algn="ctr"/>
            <a:r>
              <a:rPr lang="en-US" dirty="0">
                <a:ea typeface="+mn-lt"/>
                <a:cs typeface="+mn-lt"/>
              </a:rPr>
              <a:t>Bygge ned barrierer </a:t>
            </a:r>
            <a:endParaRPr lang="en-US" sz="1800" dirty="0">
              <a:ea typeface="+mn-lt"/>
              <a:cs typeface="+mn-lt"/>
            </a:endParaRPr>
          </a:p>
          <a:p>
            <a:pPr algn="ctr"/>
            <a:r>
              <a:rPr lang="nb-NO" dirty="0"/>
              <a:t> </a:t>
            </a:r>
          </a:p>
          <a:p>
            <a:pPr marL="285750" indent="-285750" algn="ctr">
              <a:buFont typeface="Arial" panose="020B0604020202020204" pitchFamily="34" charset="0"/>
              <a:buChar char="•"/>
            </a:pPr>
            <a:endParaRPr lang="nb-NO" dirty="0"/>
          </a:p>
        </p:txBody>
      </p:sp>
      <p:sp>
        <p:nvSpPr>
          <p:cNvPr id="6" name="Plassholder for innhold 29">
            <a:extLst>
              <a:ext uri="{FF2B5EF4-FFF2-40B4-BE49-F238E27FC236}">
                <a16:creationId xmlns:a16="http://schemas.microsoft.com/office/drawing/2014/main" id="{F42F7176-8469-4629-7A3C-064B6B33120D}"/>
              </a:ext>
            </a:extLst>
          </p:cNvPr>
          <p:cNvSpPr txBox="1">
            <a:spLocks/>
          </p:cNvSpPr>
          <p:nvPr/>
        </p:nvSpPr>
        <p:spPr>
          <a:xfrm>
            <a:off x="507680" y="2265027"/>
            <a:ext cx="5417821" cy="4501775"/>
          </a:xfrm>
          <a:prstGeom prst="rect">
            <a:avLst/>
          </a:prstGeom>
          <a:solidFill>
            <a:schemeClr val="accent5">
              <a:lumMod val="75000"/>
            </a:schemeClr>
          </a:solidFill>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endParaRPr lang="nn-NO" sz="2000" b="1" dirty="0">
              <a:cs typeface="Calibri"/>
            </a:endParaRPr>
          </a:p>
          <a:p>
            <a:pPr marL="0" indent="0">
              <a:buFont typeface="Arial" panose="020B0604020202020204" pitchFamily="34" charset="0"/>
              <a:buNone/>
            </a:pPr>
            <a:r>
              <a:rPr lang="nn-NO" sz="2000" b="1" dirty="0">
                <a:cs typeface="Calibri"/>
              </a:rPr>
              <a:t>Nasjonale anbefalingar og retningslinjer:</a:t>
            </a:r>
            <a:r>
              <a:rPr lang="nn-NO" sz="2000" dirty="0">
                <a:cs typeface="Calibri"/>
              </a:rPr>
              <a:t> </a:t>
            </a:r>
          </a:p>
          <a:p>
            <a:pPr marL="0" indent="0">
              <a:buFont typeface="Arial" panose="020B0604020202020204" pitchFamily="34" charset="0"/>
              <a:buNone/>
            </a:pPr>
            <a:endParaRPr lang="en-US" sz="2000" dirty="0">
              <a:ea typeface="+mn-lt"/>
              <a:cs typeface="+mn-lt"/>
            </a:endParaRPr>
          </a:p>
          <a:p>
            <a:pPr>
              <a:lnSpc>
                <a:spcPct val="100000"/>
              </a:lnSpc>
              <a:spcBef>
                <a:spcPts val="0"/>
              </a:spcBef>
            </a:pPr>
            <a:r>
              <a:rPr lang="nn-NO" sz="2000" dirty="0">
                <a:cs typeface="Calibri"/>
              </a:rPr>
              <a:t> Leve heile livet / Bu trygt heime-</a:t>
            </a:r>
            <a:r>
              <a:rPr lang="nn-NO" sz="2000" dirty="0" err="1">
                <a:cs typeface="Calibri"/>
              </a:rPr>
              <a:t>reformen</a:t>
            </a:r>
            <a:endParaRPr lang="nn-NO" sz="2000" dirty="0">
              <a:ea typeface="+mn-lt"/>
              <a:cs typeface="+mn-lt"/>
            </a:endParaRPr>
          </a:p>
          <a:p>
            <a:pPr>
              <a:lnSpc>
                <a:spcPct val="100000"/>
              </a:lnSpc>
              <a:spcBef>
                <a:spcPts val="0"/>
              </a:spcBef>
            </a:pPr>
            <a:r>
              <a:rPr lang="nn-NO" sz="2000" dirty="0">
                <a:cs typeface="Calibri"/>
              </a:rPr>
              <a:t> Velferdsteknologi</a:t>
            </a:r>
            <a:endParaRPr lang="en-US" sz="2000" dirty="0">
              <a:ea typeface="+mn-lt"/>
              <a:cs typeface="+mn-lt"/>
            </a:endParaRPr>
          </a:p>
          <a:p>
            <a:pPr>
              <a:lnSpc>
                <a:spcPct val="100000"/>
              </a:lnSpc>
              <a:spcBef>
                <a:spcPts val="0"/>
              </a:spcBef>
            </a:pPr>
            <a:r>
              <a:rPr lang="nn-NO" sz="2000" dirty="0">
                <a:cs typeface="Calibri"/>
              </a:rPr>
              <a:t> Gode pasientforløp</a:t>
            </a:r>
            <a:endParaRPr lang="nn-NO" sz="2000" dirty="0">
              <a:ea typeface="+mn-lt"/>
              <a:cs typeface="+mn-lt"/>
            </a:endParaRPr>
          </a:p>
          <a:p>
            <a:pPr>
              <a:lnSpc>
                <a:spcPct val="100000"/>
              </a:lnSpc>
              <a:spcBef>
                <a:spcPts val="0"/>
              </a:spcBef>
            </a:pPr>
            <a:r>
              <a:rPr lang="nn-NO" sz="2000" dirty="0">
                <a:cs typeface="Calibri"/>
              </a:rPr>
              <a:t> Førebygging og kvardagsrehabilitering</a:t>
            </a:r>
            <a:endParaRPr lang="nn-NO" sz="2000" dirty="0">
              <a:ea typeface="+mn-lt"/>
              <a:cs typeface="+mn-lt"/>
            </a:endParaRPr>
          </a:p>
          <a:p>
            <a:pPr>
              <a:lnSpc>
                <a:spcPct val="100000"/>
              </a:lnSpc>
              <a:spcBef>
                <a:spcPts val="0"/>
              </a:spcBef>
            </a:pPr>
            <a:r>
              <a:rPr lang="nn-NO" sz="2000" dirty="0">
                <a:cs typeface="Calibri"/>
              </a:rPr>
              <a:t> Oppretthalde funksjon </a:t>
            </a:r>
            <a:endParaRPr lang="nn-NO" sz="2000" dirty="0">
              <a:ea typeface="+mn-lt"/>
              <a:cs typeface="+mn-lt"/>
            </a:endParaRPr>
          </a:p>
          <a:p>
            <a:pPr>
              <a:lnSpc>
                <a:spcPct val="100000"/>
              </a:lnSpc>
              <a:spcBef>
                <a:spcPts val="0"/>
              </a:spcBef>
            </a:pPr>
            <a:r>
              <a:rPr lang="nn-NO" sz="2000" dirty="0">
                <a:cs typeface="Calibri"/>
              </a:rPr>
              <a:t> Ta ansvar for eige alderdom</a:t>
            </a:r>
          </a:p>
          <a:p>
            <a:pPr>
              <a:lnSpc>
                <a:spcPct val="100000"/>
              </a:lnSpc>
              <a:spcBef>
                <a:spcPts val="0"/>
              </a:spcBef>
            </a:pPr>
            <a:r>
              <a:rPr lang="nn-NO" sz="2000" dirty="0">
                <a:cs typeface="Calibri"/>
              </a:rPr>
              <a:t>Samarbeid med frivillige </a:t>
            </a:r>
          </a:p>
          <a:p>
            <a:pPr>
              <a:lnSpc>
                <a:spcPct val="100000"/>
              </a:lnSpc>
              <a:spcBef>
                <a:spcPts val="0"/>
              </a:spcBef>
            </a:pPr>
            <a:r>
              <a:rPr lang="nn-NO" sz="2000">
                <a:cs typeface="Calibri"/>
              </a:rPr>
              <a:t>Opplæring </a:t>
            </a:r>
            <a:r>
              <a:rPr lang="nn-NO" sz="2000" dirty="0">
                <a:cs typeface="Calibri"/>
              </a:rPr>
              <a:t>til pasientar /pårørande </a:t>
            </a:r>
          </a:p>
          <a:p>
            <a:pPr>
              <a:lnSpc>
                <a:spcPct val="100000"/>
              </a:lnSpc>
              <a:spcBef>
                <a:spcPts val="0"/>
              </a:spcBef>
            </a:pPr>
            <a:r>
              <a:rPr lang="nn-NO" sz="2000" dirty="0">
                <a:cs typeface="Calibri"/>
              </a:rPr>
              <a:t>Helsekunnskap og kompetanse</a:t>
            </a:r>
          </a:p>
          <a:p>
            <a:pPr>
              <a:lnSpc>
                <a:spcPct val="100000"/>
              </a:lnSpc>
              <a:spcBef>
                <a:spcPts val="0"/>
              </a:spcBef>
            </a:pPr>
            <a:r>
              <a:rPr lang="nn-NO" sz="2000" dirty="0">
                <a:cs typeface="Calibri"/>
              </a:rPr>
              <a:t>Kunnskapsbasert førebygging </a:t>
            </a:r>
          </a:p>
          <a:p>
            <a:pPr>
              <a:lnSpc>
                <a:spcPct val="100000"/>
              </a:lnSpc>
              <a:spcBef>
                <a:spcPts val="0"/>
              </a:spcBef>
            </a:pPr>
            <a:r>
              <a:rPr lang="nn-NO" sz="2000" dirty="0">
                <a:cs typeface="Calibri"/>
              </a:rPr>
              <a:t>Kompetanseutvikling </a:t>
            </a:r>
            <a:endParaRPr lang="nb-NO" sz="2000" dirty="0">
              <a:cs typeface="Calibri" panose="020F0502020204030204"/>
            </a:endParaRPr>
          </a:p>
        </p:txBody>
      </p:sp>
    </p:spTree>
    <p:extLst>
      <p:ext uri="{BB962C8B-B14F-4D97-AF65-F5344CB8AC3E}">
        <p14:creationId xmlns:p14="http://schemas.microsoft.com/office/powerpoint/2010/main" val="313395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4">
            <a:extLst>
              <a:ext uri="{FF2B5EF4-FFF2-40B4-BE49-F238E27FC236}">
                <a16:creationId xmlns:a16="http://schemas.microsoft.com/office/drawing/2014/main" id="{D4469056-D581-421C-80DD-CCE96ECB3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D45DC61-58B5-56DE-B304-1324B37B8C1E}"/>
              </a:ext>
            </a:extLst>
          </p:cNvPr>
          <p:cNvSpPr>
            <a:spLocks noGrp="1"/>
          </p:cNvSpPr>
          <p:nvPr>
            <p:ph type="title"/>
          </p:nvPr>
        </p:nvSpPr>
        <p:spPr>
          <a:xfrm>
            <a:off x="630936" y="381000"/>
            <a:ext cx="3475383" cy="1968373"/>
          </a:xfrm>
        </p:spPr>
        <p:txBody>
          <a:bodyPr anchor="ctr">
            <a:normAutofit/>
          </a:bodyPr>
          <a:lstStyle/>
          <a:p>
            <a:r>
              <a:rPr lang="nb-NO" sz="3400" dirty="0"/>
              <a:t>Nasjonale </a:t>
            </a:r>
            <a:r>
              <a:rPr lang="nb-NO" sz="3400" dirty="0" err="1"/>
              <a:t>føringar</a:t>
            </a:r>
            <a:r>
              <a:rPr lang="nb-NO" sz="3400" dirty="0"/>
              <a:t> og rapporter</a:t>
            </a:r>
          </a:p>
        </p:txBody>
      </p:sp>
      <p:sp>
        <p:nvSpPr>
          <p:cNvPr id="90" name="sketch line">
            <a:extLst>
              <a:ext uri="{FF2B5EF4-FFF2-40B4-BE49-F238E27FC236}">
                <a16:creationId xmlns:a16="http://schemas.microsoft.com/office/drawing/2014/main" id="{276A54DD-7E68-43B8-A73D-2B9A1AE31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224CA69-769E-F41D-A191-5430FCE7EFEF}"/>
              </a:ext>
            </a:extLst>
          </p:cNvPr>
          <p:cNvSpPr>
            <a:spLocks noGrp="1"/>
          </p:cNvSpPr>
          <p:nvPr>
            <p:ph idx="1"/>
          </p:nvPr>
        </p:nvSpPr>
        <p:spPr>
          <a:xfrm>
            <a:off x="4594613" y="381000"/>
            <a:ext cx="6966451" cy="1968373"/>
          </a:xfrm>
        </p:spPr>
        <p:txBody>
          <a:bodyPr anchor="ctr">
            <a:normAutofit/>
          </a:bodyPr>
          <a:lstStyle/>
          <a:p>
            <a:endParaRPr lang="nb-NO" sz="2200"/>
          </a:p>
          <a:p>
            <a:endParaRPr lang="nb-NO" sz="2200"/>
          </a:p>
        </p:txBody>
      </p:sp>
      <p:pic>
        <p:nvPicPr>
          <p:cNvPr id="11" name="Bilde 10">
            <a:extLst>
              <a:ext uri="{FF2B5EF4-FFF2-40B4-BE49-F238E27FC236}">
                <a16:creationId xmlns:a16="http://schemas.microsoft.com/office/drawing/2014/main" id="{B9AFBD63-8AB3-0928-B577-5F57BE02E830}"/>
              </a:ext>
            </a:extLst>
          </p:cNvPr>
          <p:cNvPicPr>
            <a:picLocks noChangeAspect="1"/>
          </p:cNvPicPr>
          <p:nvPr/>
        </p:nvPicPr>
        <p:blipFill rotWithShape="1">
          <a:blip r:embed="rId3"/>
          <a:srcRect t="4994" r="-5" b="-5"/>
          <a:stretch/>
        </p:blipFill>
        <p:spPr>
          <a:xfrm>
            <a:off x="190001" y="2610545"/>
            <a:ext cx="2811253" cy="3609280"/>
          </a:xfrm>
          <a:prstGeom prst="rect">
            <a:avLst/>
          </a:prstGeom>
        </p:spPr>
      </p:pic>
      <p:pic>
        <p:nvPicPr>
          <p:cNvPr id="9" name="Bilde 8">
            <a:extLst>
              <a:ext uri="{FF2B5EF4-FFF2-40B4-BE49-F238E27FC236}">
                <a16:creationId xmlns:a16="http://schemas.microsoft.com/office/drawing/2014/main" id="{673A497B-CA51-DD47-AC31-C406A2E3B929}"/>
              </a:ext>
            </a:extLst>
          </p:cNvPr>
          <p:cNvPicPr>
            <a:picLocks noChangeAspect="1"/>
          </p:cNvPicPr>
          <p:nvPr/>
        </p:nvPicPr>
        <p:blipFill rotWithShape="1">
          <a:blip r:embed="rId4"/>
          <a:srcRect r="8092" b="-3"/>
          <a:stretch/>
        </p:blipFill>
        <p:spPr>
          <a:xfrm>
            <a:off x="3189232" y="2610545"/>
            <a:ext cx="2811256" cy="3609280"/>
          </a:xfrm>
          <a:prstGeom prst="rect">
            <a:avLst/>
          </a:prstGeom>
        </p:spPr>
      </p:pic>
      <p:pic>
        <p:nvPicPr>
          <p:cNvPr id="6" name="Bilde 5">
            <a:extLst>
              <a:ext uri="{FF2B5EF4-FFF2-40B4-BE49-F238E27FC236}">
                <a16:creationId xmlns:a16="http://schemas.microsoft.com/office/drawing/2014/main" id="{425DFFD9-9E94-EEAF-F70E-AD261C5EFDA8}"/>
              </a:ext>
            </a:extLst>
          </p:cNvPr>
          <p:cNvPicPr>
            <a:picLocks noChangeAspect="1"/>
          </p:cNvPicPr>
          <p:nvPr/>
        </p:nvPicPr>
        <p:blipFill rotWithShape="1">
          <a:blip r:embed="rId5"/>
          <a:srcRect l="3249" r="7476" b="-3"/>
          <a:stretch/>
        </p:blipFill>
        <p:spPr>
          <a:xfrm>
            <a:off x="6197600" y="2610545"/>
            <a:ext cx="2811271" cy="3609280"/>
          </a:xfrm>
          <a:prstGeom prst="rect">
            <a:avLst/>
          </a:prstGeom>
        </p:spPr>
      </p:pic>
      <p:pic>
        <p:nvPicPr>
          <p:cNvPr id="10" name="Bilde 9">
            <a:extLst>
              <a:ext uri="{FF2B5EF4-FFF2-40B4-BE49-F238E27FC236}">
                <a16:creationId xmlns:a16="http://schemas.microsoft.com/office/drawing/2014/main" id="{4FB4D516-8C47-4D8D-C8AD-E23269A8E62B}"/>
              </a:ext>
            </a:extLst>
          </p:cNvPr>
          <p:cNvPicPr>
            <a:picLocks noChangeAspect="1"/>
          </p:cNvPicPr>
          <p:nvPr/>
        </p:nvPicPr>
        <p:blipFill rotWithShape="1">
          <a:blip r:embed="rId6"/>
          <a:srcRect l="20854" r="21704" b="3"/>
          <a:stretch/>
        </p:blipFill>
        <p:spPr>
          <a:xfrm>
            <a:off x="9190741" y="2610545"/>
            <a:ext cx="2811262" cy="3609280"/>
          </a:xfrm>
          <a:prstGeom prst="rect">
            <a:avLst/>
          </a:prstGeom>
        </p:spPr>
      </p:pic>
      <p:pic>
        <p:nvPicPr>
          <p:cNvPr id="4" name="Bilde 3">
            <a:extLst>
              <a:ext uri="{FF2B5EF4-FFF2-40B4-BE49-F238E27FC236}">
                <a16:creationId xmlns:a16="http://schemas.microsoft.com/office/drawing/2014/main" id="{86F69716-6F72-3D08-E18F-F35C0C1F3A3B}"/>
              </a:ext>
            </a:extLst>
          </p:cNvPr>
          <p:cNvPicPr>
            <a:picLocks noChangeAspect="1"/>
          </p:cNvPicPr>
          <p:nvPr/>
        </p:nvPicPr>
        <p:blipFill>
          <a:blip r:embed="rId7"/>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975063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F2B6F27-6E90-C77C-8118-5A92E1DFBADE}"/>
              </a:ext>
            </a:extLst>
          </p:cNvPr>
          <p:cNvSpPr>
            <a:spLocks noGrp="1"/>
          </p:cNvSpPr>
          <p:nvPr>
            <p:ph type="title"/>
          </p:nvPr>
        </p:nvSpPr>
        <p:spPr>
          <a:xfrm>
            <a:off x="630935" y="640080"/>
            <a:ext cx="6828103" cy="1481328"/>
          </a:xfrm>
        </p:spPr>
        <p:txBody>
          <a:bodyPr anchor="b">
            <a:normAutofit fontScale="90000"/>
          </a:bodyPr>
          <a:lstStyle/>
          <a:p>
            <a:br>
              <a:rPr lang="nb-NO" sz="1800" b="0" i="0" dirty="0">
                <a:effectLst/>
                <a:latin typeface="Open Sans" panose="020B0606030504020204" pitchFamily="34" charset="0"/>
              </a:rPr>
            </a:br>
            <a:r>
              <a:rPr lang="nb-NO" sz="2700" b="0" i="0" dirty="0" err="1">
                <a:effectLst/>
                <a:latin typeface="Open Sans" panose="020B0606030504020204" pitchFamily="34" charset="0"/>
              </a:rPr>
              <a:t>Prop</a:t>
            </a:r>
            <a:r>
              <a:rPr lang="nb-NO" sz="2700" b="0" i="0" dirty="0">
                <a:effectLst/>
                <a:latin typeface="Open Sans" panose="020B0606030504020204" pitchFamily="34" charset="0"/>
              </a:rPr>
              <a:t>. 112 S (2022–2023) </a:t>
            </a:r>
            <a:r>
              <a:rPr lang="nb-NO" sz="2700" i="0" dirty="0">
                <a:effectLst/>
                <a:latin typeface="Open Sans" panose="020B0606030504020204" pitchFamily="34" charset="0"/>
              </a:rPr>
              <a:t>Kommuneproposisjonen 2024 </a:t>
            </a:r>
            <a:br>
              <a:rPr lang="nb-NO" sz="2700" i="0" dirty="0">
                <a:effectLst/>
                <a:latin typeface="Open Sans" panose="020B0606030504020204" pitchFamily="34" charset="0"/>
              </a:rPr>
            </a:br>
            <a:r>
              <a:rPr lang="nb-NO" sz="2700" i="0" dirty="0">
                <a:effectLst/>
                <a:latin typeface="Open Sans" panose="020B0606030504020204" pitchFamily="34" charset="0"/>
              </a:rPr>
              <a:t>– viktige moment for kommunalområdet</a:t>
            </a:r>
            <a:br>
              <a:rPr lang="nb-NO" sz="1800" i="0" dirty="0">
                <a:effectLst/>
                <a:latin typeface="Open Sans" panose="020B0606030504020204" pitchFamily="34" charset="0"/>
              </a:rPr>
            </a:br>
            <a:endParaRPr lang="nb-NO" sz="1800" dirty="0"/>
          </a:p>
        </p:txBody>
      </p:sp>
      <p:sp>
        <p:nvSpPr>
          <p:cNvPr id="3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4A4313E5-6CCA-756B-5CA8-760D422EF574}"/>
              </a:ext>
            </a:extLst>
          </p:cNvPr>
          <p:cNvSpPr>
            <a:spLocks noGrp="1"/>
          </p:cNvSpPr>
          <p:nvPr>
            <p:ph idx="1"/>
          </p:nvPr>
        </p:nvSpPr>
        <p:spPr>
          <a:xfrm>
            <a:off x="630936" y="2504634"/>
            <a:ext cx="5769864" cy="4182258"/>
          </a:xfrm>
        </p:spPr>
        <p:txBody>
          <a:bodyPr anchor="t">
            <a:normAutofit lnSpcReduction="10000"/>
          </a:bodyPr>
          <a:lstStyle/>
          <a:p>
            <a:endParaRPr lang="nb-NO" sz="900" b="0" i="0" dirty="0">
              <a:effectLst/>
              <a:latin typeface="Open Sans" panose="020B0606030504020204" pitchFamily="34" charset="0"/>
            </a:endParaRPr>
          </a:p>
          <a:p>
            <a:r>
              <a:rPr lang="nb-NO" sz="1800" b="0" i="0" dirty="0">
                <a:effectLst/>
              </a:rPr>
              <a:t>Felles kommunal journal-</a:t>
            </a:r>
            <a:r>
              <a:rPr lang="nb-NO" sz="1800" b="0" i="0" dirty="0" err="1">
                <a:effectLst/>
              </a:rPr>
              <a:t>løysning</a:t>
            </a:r>
            <a:endParaRPr lang="nb-NO" sz="1800" b="0" i="0" dirty="0">
              <a:effectLst/>
            </a:endParaRPr>
          </a:p>
          <a:p>
            <a:r>
              <a:rPr lang="nb-NO" sz="1800" dirty="0"/>
              <a:t>Ov</a:t>
            </a:r>
            <a:r>
              <a:rPr lang="nb-NO" sz="1800" b="0" i="0" dirty="0">
                <a:effectLst/>
              </a:rPr>
              <a:t>ergang </a:t>
            </a:r>
            <a:r>
              <a:rPr lang="nb-NO" sz="1800" b="0" i="0" dirty="0" err="1">
                <a:effectLst/>
              </a:rPr>
              <a:t>frå</a:t>
            </a:r>
            <a:r>
              <a:rPr lang="nb-NO" sz="1800" b="0" i="0" dirty="0">
                <a:effectLst/>
              </a:rPr>
              <a:t> </a:t>
            </a:r>
            <a:r>
              <a:rPr lang="nb-NO" sz="1800" b="1" i="1" dirty="0">
                <a:effectLst/>
              </a:rPr>
              <a:t>Leve hele livet </a:t>
            </a:r>
            <a:r>
              <a:rPr lang="nb-NO" sz="1800" b="1" dirty="0">
                <a:effectLst/>
              </a:rPr>
              <a:t>til </a:t>
            </a:r>
            <a:r>
              <a:rPr lang="nb-NO" sz="1800" b="1" i="1" dirty="0">
                <a:effectLst/>
              </a:rPr>
              <a:t>Bo trygt hjemme-reformen</a:t>
            </a:r>
            <a:r>
              <a:rPr lang="nb-NO" sz="1800" b="0" i="0" dirty="0">
                <a:effectLst/>
              </a:rPr>
              <a:t>. Ny stortingsmelding om Bo trygt hjemme-reformen i 2023.</a:t>
            </a:r>
          </a:p>
          <a:p>
            <a:r>
              <a:rPr lang="nb-NO" sz="1800" b="0" i="0" dirty="0">
                <a:effectLst/>
              </a:rPr>
              <a:t>Opptrappingsplan for heiltid og god bemanning i </a:t>
            </a:r>
            <a:r>
              <a:rPr lang="nb-NO" sz="1800" b="0" i="0" dirty="0" err="1">
                <a:effectLst/>
              </a:rPr>
              <a:t>omsorgstenesta</a:t>
            </a:r>
            <a:r>
              <a:rPr lang="nb-NO" sz="1800" b="0" i="0" dirty="0">
                <a:effectLst/>
              </a:rPr>
              <a:t>. </a:t>
            </a:r>
          </a:p>
          <a:p>
            <a:r>
              <a:rPr lang="nb-NO" sz="1800" b="0" i="0" dirty="0">
                <a:effectLst/>
              </a:rPr>
              <a:t>Opptrappingsplan for psykisk helse i 2023. </a:t>
            </a:r>
            <a:endParaRPr lang="nb-NO" sz="1800" b="1" i="0" dirty="0">
              <a:effectLst/>
            </a:endParaRPr>
          </a:p>
          <a:p>
            <a:r>
              <a:rPr lang="nb-NO" sz="1800" b="0" i="0" dirty="0">
                <a:effectLst/>
              </a:rPr>
              <a:t>Helseteknologiordning som skal bidra til å utløse investeringer i teknologi i helsetjenestene.</a:t>
            </a:r>
          </a:p>
          <a:p>
            <a:r>
              <a:rPr lang="nb-NO" sz="1800" dirty="0"/>
              <a:t>E</a:t>
            </a:r>
            <a:r>
              <a:rPr lang="nb-NO" sz="1800" b="0" i="0" dirty="0">
                <a:effectLst/>
              </a:rPr>
              <a:t>-</a:t>
            </a:r>
            <a:r>
              <a:rPr lang="nb-NO" sz="1800" b="0" i="0" dirty="0" err="1">
                <a:effectLst/>
              </a:rPr>
              <a:t>helseløysningar</a:t>
            </a:r>
            <a:r>
              <a:rPr lang="nb-NO" sz="1800" b="0" i="0" dirty="0">
                <a:effectLst/>
              </a:rPr>
              <a:t> i </a:t>
            </a:r>
            <a:r>
              <a:rPr lang="nb-NO" sz="1800" b="0" i="0" dirty="0" err="1">
                <a:effectLst/>
              </a:rPr>
              <a:t>kommunane</a:t>
            </a:r>
            <a:r>
              <a:rPr lang="nb-NO" sz="1800" dirty="0"/>
              <a:t>:</a:t>
            </a:r>
          </a:p>
          <a:p>
            <a:pPr lvl="1"/>
            <a:r>
              <a:rPr lang="nb-NO" sz="1800" b="0" i="0" dirty="0">
                <a:effectLst/>
              </a:rPr>
              <a:t>velferdsteknologi</a:t>
            </a:r>
          </a:p>
          <a:p>
            <a:pPr lvl="1"/>
            <a:r>
              <a:rPr lang="nb-NO" sz="1800" b="0" i="0" dirty="0">
                <a:effectLst/>
              </a:rPr>
              <a:t>kjernejournal</a:t>
            </a:r>
          </a:p>
          <a:p>
            <a:pPr lvl="1"/>
            <a:r>
              <a:rPr lang="nb-NO" sz="1800" b="0" i="0" dirty="0">
                <a:effectLst/>
              </a:rPr>
              <a:t>pasientens legemiddelliste</a:t>
            </a:r>
          </a:p>
        </p:txBody>
      </p:sp>
      <p:pic>
        <p:nvPicPr>
          <p:cNvPr id="6" name="Bilde 5">
            <a:extLst>
              <a:ext uri="{FF2B5EF4-FFF2-40B4-BE49-F238E27FC236}">
                <a16:creationId xmlns:a16="http://schemas.microsoft.com/office/drawing/2014/main" id="{F70AA488-2AEE-500C-73EC-2D0B046F61C0}"/>
              </a:ext>
            </a:extLst>
          </p:cNvPr>
          <p:cNvPicPr>
            <a:picLocks noChangeAspect="1"/>
          </p:cNvPicPr>
          <p:nvPr/>
        </p:nvPicPr>
        <p:blipFill>
          <a:blip r:embed="rId3"/>
          <a:stretch>
            <a:fillRect/>
          </a:stretch>
        </p:blipFill>
        <p:spPr>
          <a:xfrm>
            <a:off x="6269206" y="2107843"/>
            <a:ext cx="5458968" cy="4025988"/>
          </a:xfrm>
          <a:prstGeom prst="rect">
            <a:avLst/>
          </a:prstGeom>
        </p:spPr>
      </p:pic>
      <p:pic>
        <p:nvPicPr>
          <p:cNvPr id="4" name="Picture 2" descr="fileStream.aspx (310×381)">
            <a:extLst>
              <a:ext uri="{FF2B5EF4-FFF2-40B4-BE49-F238E27FC236}">
                <a16:creationId xmlns:a16="http://schemas.microsoft.com/office/drawing/2014/main" id="{F36C7619-AF99-B1E7-D22E-0980CFB80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0617731" y="540851"/>
            <a:ext cx="627580" cy="771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859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616F005-5B7D-C100-F31A-9B8CFB9CABC1}"/>
              </a:ext>
            </a:extLst>
          </p:cNvPr>
          <p:cNvSpPr>
            <a:spLocks noGrp="1"/>
          </p:cNvSpPr>
          <p:nvPr>
            <p:ph type="title"/>
          </p:nvPr>
        </p:nvSpPr>
        <p:spPr>
          <a:xfrm>
            <a:off x="630936" y="640080"/>
            <a:ext cx="4904826" cy="1481328"/>
          </a:xfrm>
        </p:spPr>
        <p:txBody>
          <a:bodyPr anchor="b">
            <a:normAutofit/>
          </a:bodyPr>
          <a:lstStyle/>
          <a:p>
            <a:r>
              <a:rPr lang="nb-NO" sz="3000" dirty="0"/>
              <a:t>Generalistkommunesystemet- viktige moment for kommunalområdet</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3B9212C-3A84-8063-5AF6-736DB495311C}"/>
              </a:ext>
            </a:extLst>
          </p:cNvPr>
          <p:cNvSpPr>
            <a:spLocks noGrp="1"/>
          </p:cNvSpPr>
          <p:nvPr>
            <p:ph idx="1"/>
          </p:nvPr>
        </p:nvSpPr>
        <p:spPr>
          <a:xfrm>
            <a:off x="630936" y="2660904"/>
            <a:ext cx="5102044" cy="3855172"/>
          </a:xfrm>
        </p:spPr>
        <p:txBody>
          <a:bodyPr anchor="t">
            <a:normAutofit fontScale="25000" lnSpcReduction="20000"/>
          </a:bodyPr>
          <a:lstStyle/>
          <a:p>
            <a:r>
              <a:rPr lang="nb-NO" sz="7200" dirty="0"/>
              <a:t>Utvalget tilrår </a:t>
            </a:r>
            <a:r>
              <a:rPr lang="nb-NO" sz="7200" dirty="0" err="1"/>
              <a:t>ikkje</a:t>
            </a:r>
            <a:r>
              <a:rPr lang="nb-NO" sz="7200" dirty="0"/>
              <a:t> å flytte kommunale </a:t>
            </a:r>
            <a:r>
              <a:rPr lang="nb-NO" sz="7200" dirty="0" err="1"/>
              <a:t>oppgåver</a:t>
            </a:r>
            <a:r>
              <a:rPr lang="nb-NO" sz="7200" dirty="0"/>
              <a:t> no.</a:t>
            </a:r>
          </a:p>
          <a:p>
            <a:r>
              <a:rPr lang="nb-NO" sz="7200" dirty="0" err="1"/>
              <a:t>Tenester</a:t>
            </a:r>
            <a:r>
              <a:rPr lang="nb-NO" sz="7200" dirty="0"/>
              <a:t> det kan bli aktuelt å flytte: </a:t>
            </a:r>
          </a:p>
          <a:p>
            <a:pPr lvl="1"/>
            <a:r>
              <a:rPr lang="nb-NO" sz="7200" dirty="0" err="1"/>
              <a:t>oppgåver</a:t>
            </a:r>
            <a:r>
              <a:rPr lang="nb-NO" sz="7200" dirty="0"/>
              <a:t> som krev </a:t>
            </a:r>
            <a:r>
              <a:rPr lang="nb-NO" sz="7200" dirty="0" err="1"/>
              <a:t>omfattande</a:t>
            </a:r>
            <a:r>
              <a:rPr lang="nb-NO" sz="7200" dirty="0"/>
              <a:t> og spesiell kompetanse, til få </a:t>
            </a:r>
            <a:r>
              <a:rPr lang="nb-NO" sz="7200" dirty="0" err="1"/>
              <a:t>brukarar</a:t>
            </a:r>
            <a:r>
              <a:rPr lang="nb-NO" sz="7200" dirty="0"/>
              <a:t> </a:t>
            </a:r>
          </a:p>
          <a:p>
            <a:pPr lvl="1"/>
            <a:r>
              <a:rPr lang="nb-NO" sz="7200" dirty="0" err="1"/>
              <a:t>krevjande</a:t>
            </a:r>
            <a:r>
              <a:rPr lang="nb-NO" sz="7200" dirty="0"/>
              <a:t> </a:t>
            </a:r>
            <a:r>
              <a:rPr lang="nb-NO" sz="7200" dirty="0" err="1"/>
              <a:t>brukarar</a:t>
            </a:r>
            <a:r>
              <a:rPr lang="nb-NO" sz="7200" dirty="0"/>
              <a:t> </a:t>
            </a:r>
            <a:r>
              <a:rPr lang="nb-NO" sz="7200" dirty="0" err="1"/>
              <a:t>innanfor</a:t>
            </a:r>
            <a:r>
              <a:rPr lang="nb-NO" sz="7200" dirty="0"/>
              <a:t> rus og psykiatri</a:t>
            </a:r>
          </a:p>
          <a:p>
            <a:pPr lvl="1"/>
            <a:r>
              <a:rPr lang="nb-NO" sz="7200" dirty="0" err="1"/>
              <a:t>Tenester</a:t>
            </a:r>
            <a:r>
              <a:rPr lang="nb-NO" sz="7200" dirty="0"/>
              <a:t> som fell inn under </a:t>
            </a:r>
            <a:r>
              <a:rPr lang="nb-NO" sz="7200" dirty="0" err="1"/>
              <a:t>tilskotsordninga</a:t>
            </a:r>
            <a:r>
              <a:rPr lang="nb-NO" sz="7200" dirty="0"/>
              <a:t> for </a:t>
            </a:r>
            <a:r>
              <a:rPr lang="nb-NO" sz="7200" dirty="0" err="1"/>
              <a:t>særleg</a:t>
            </a:r>
            <a:r>
              <a:rPr lang="nb-NO" sz="7200" dirty="0"/>
              <a:t> </a:t>
            </a:r>
            <a:r>
              <a:rPr lang="nb-NO" sz="7200" dirty="0" err="1"/>
              <a:t>ressurskrevjande</a:t>
            </a:r>
            <a:r>
              <a:rPr lang="nb-NO" sz="7200" dirty="0"/>
              <a:t> helse- og omsorgstjenester </a:t>
            </a:r>
          </a:p>
          <a:p>
            <a:r>
              <a:rPr lang="nb-NO" sz="7200" b="0" i="1" dirty="0">
                <a:effectLst/>
              </a:rPr>
              <a:t>Forslag fra Helsepersonellkommisjonen: </a:t>
            </a:r>
          </a:p>
          <a:p>
            <a:pPr lvl="1"/>
            <a:r>
              <a:rPr lang="nb-NO" sz="7200" b="0" i="0" dirty="0" err="1">
                <a:effectLst/>
              </a:rPr>
              <a:t>utval</a:t>
            </a:r>
            <a:r>
              <a:rPr lang="nb-NO" sz="7200" b="0" i="0" dirty="0">
                <a:effectLst/>
              </a:rPr>
              <a:t> som ser på </a:t>
            </a:r>
            <a:r>
              <a:rPr lang="nb-NO" sz="7200" b="0" i="0" dirty="0" err="1">
                <a:effectLst/>
              </a:rPr>
              <a:t>heilskapleg</a:t>
            </a:r>
            <a:r>
              <a:rPr lang="nb-NO" sz="7200" b="0" i="0" dirty="0">
                <a:effectLst/>
              </a:rPr>
              <a:t> organisering av helse- og omsorgstjenestene for å sjå om organisering av </a:t>
            </a:r>
            <a:r>
              <a:rPr lang="nb-NO" sz="7200" b="0" i="0" dirty="0" err="1">
                <a:effectLst/>
              </a:rPr>
              <a:t>tenestene</a:t>
            </a:r>
            <a:r>
              <a:rPr lang="nb-NO" sz="7200" b="0" i="0" dirty="0">
                <a:effectLst/>
              </a:rPr>
              <a:t> på </a:t>
            </a:r>
            <a:r>
              <a:rPr lang="nb-NO" sz="7200" b="0" i="0" dirty="0" err="1">
                <a:effectLst/>
              </a:rPr>
              <a:t>eitt</a:t>
            </a:r>
            <a:r>
              <a:rPr lang="nb-NO" sz="7200" b="0" i="0" dirty="0">
                <a:effectLst/>
              </a:rPr>
              <a:t> nivå kan bidra til betre bruk og utnytting av den samla </a:t>
            </a:r>
            <a:r>
              <a:rPr lang="nb-NO" sz="7200" b="0" i="0" dirty="0" err="1">
                <a:effectLst/>
              </a:rPr>
              <a:t>tilgjengelege</a:t>
            </a:r>
            <a:r>
              <a:rPr lang="nb-NO" sz="7200" b="0" i="0" dirty="0">
                <a:effectLst/>
              </a:rPr>
              <a:t> arbeidskrafta.</a:t>
            </a:r>
            <a:endParaRPr lang="nb-NO" sz="7200" dirty="0"/>
          </a:p>
          <a:p>
            <a:pPr lvl="1"/>
            <a:endParaRPr lang="nb-NO" sz="700" dirty="0"/>
          </a:p>
        </p:txBody>
      </p:sp>
      <p:pic>
        <p:nvPicPr>
          <p:cNvPr id="4" name="Bilde 3">
            <a:extLst>
              <a:ext uri="{FF2B5EF4-FFF2-40B4-BE49-F238E27FC236}">
                <a16:creationId xmlns:a16="http://schemas.microsoft.com/office/drawing/2014/main" id="{AFADBC95-5863-48AF-CF79-19D1C96F5436}"/>
              </a:ext>
            </a:extLst>
          </p:cNvPr>
          <p:cNvPicPr>
            <a:picLocks noChangeAspect="1"/>
          </p:cNvPicPr>
          <p:nvPr/>
        </p:nvPicPr>
        <p:blipFill rotWithShape="1">
          <a:blip r:embed="rId3"/>
          <a:srcRect l="3249" r="7476" b="-3"/>
          <a:stretch/>
        </p:blipFill>
        <p:spPr>
          <a:xfrm>
            <a:off x="6656239" y="640080"/>
            <a:ext cx="4344585" cy="5577840"/>
          </a:xfrm>
          <a:prstGeom prst="rect">
            <a:avLst/>
          </a:prstGeom>
        </p:spPr>
      </p:pic>
      <p:pic>
        <p:nvPicPr>
          <p:cNvPr id="6" name="Bilde 5">
            <a:extLst>
              <a:ext uri="{FF2B5EF4-FFF2-40B4-BE49-F238E27FC236}">
                <a16:creationId xmlns:a16="http://schemas.microsoft.com/office/drawing/2014/main" id="{72103E7A-36A8-D86E-E19E-10277DEC0081}"/>
              </a:ext>
            </a:extLst>
          </p:cNvPr>
          <p:cNvPicPr>
            <a:picLocks noChangeAspect="1"/>
          </p:cNvPicPr>
          <p:nvPr/>
        </p:nvPicPr>
        <p:blipFill>
          <a:blip r:embed="rId4"/>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4184026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F660385-51B9-8559-3EAE-0DF4CCD735C9}"/>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kern="1200" dirty="0">
                <a:solidFill>
                  <a:schemeClr val="tx1"/>
                </a:solidFill>
                <a:latin typeface="+mj-lt"/>
                <a:ea typeface="+mj-ea"/>
                <a:cs typeface="+mj-cs"/>
              </a:rPr>
              <a:t>Ny rapport om </a:t>
            </a:r>
            <a:r>
              <a:rPr lang="en-US" kern="1200" dirty="0" err="1">
                <a:solidFill>
                  <a:schemeClr val="tx1"/>
                </a:solidFill>
                <a:latin typeface="+mj-lt"/>
                <a:ea typeface="+mj-ea"/>
                <a:cs typeface="+mj-cs"/>
              </a:rPr>
              <a:t>fastlegeordninga</a:t>
            </a:r>
            <a:endParaRPr lang="en-US" kern="1200" dirty="0">
              <a:solidFill>
                <a:schemeClr val="tx1"/>
              </a:solidFill>
              <a:latin typeface="+mj-lt"/>
              <a:ea typeface="+mj-ea"/>
              <a:cs typeface="+mj-cs"/>
            </a:endParaRPr>
          </a:p>
        </p:txBody>
      </p:sp>
      <p:sp>
        <p:nvSpPr>
          <p:cNvPr id="2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A7B48E54-9A2E-95FF-DD91-D4575755AE7E}"/>
              </a:ext>
            </a:extLst>
          </p:cNvPr>
          <p:cNvSpPr txBox="1"/>
          <p:nvPr/>
        </p:nvSpPr>
        <p:spPr>
          <a:xfrm>
            <a:off x="630936" y="2660904"/>
            <a:ext cx="4818888" cy="3875720"/>
          </a:xfrm>
          <a:prstGeom prst="rect">
            <a:avLst/>
          </a:prstGeom>
        </p:spPr>
        <p:txBody>
          <a:bodyPr vert="horz" lIns="91440" tIns="45720" rIns="91440" bIns="45720" rtlCol="0" anchor="t">
            <a:normAutofit fontScale="77500" lnSpcReduction="20000"/>
          </a:bodyPr>
          <a:lstStyle/>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en-US" sz="2300" dirty="0" err="1"/>
              <a:t>Vri</a:t>
            </a:r>
            <a:r>
              <a:rPr lang="en-US" sz="2300" dirty="0"/>
              <a:t> </a:t>
            </a:r>
            <a:r>
              <a:rPr lang="en-US" sz="2300" dirty="0" err="1"/>
              <a:t>fastlegemodellen</a:t>
            </a:r>
            <a:r>
              <a:rPr lang="en-US" sz="2300" dirty="0"/>
              <a:t> </a:t>
            </a:r>
            <a:r>
              <a:rPr lang="en-US" sz="2300" dirty="0" err="1"/>
              <a:t>frå</a:t>
            </a:r>
            <a:r>
              <a:rPr lang="en-US" sz="2300" dirty="0"/>
              <a:t> </a:t>
            </a:r>
            <a:r>
              <a:rPr lang="en-US" sz="2300" dirty="0" err="1"/>
              <a:t>sjølvstendig</a:t>
            </a:r>
            <a:r>
              <a:rPr lang="en-US" sz="2300" dirty="0"/>
              <a:t> </a:t>
            </a:r>
            <a:r>
              <a:rPr lang="en-US" sz="2300" dirty="0" err="1"/>
              <a:t>næringsdrift</a:t>
            </a:r>
            <a:r>
              <a:rPr lang="en-US" sz="2300" dirty="0"/>
              <a:t>  - </a:t>
            </a:r>
            <a:r>
              <a:rPr lang="en-US" sz="2300" dirty="0" err="1"/>
              <a:t>ein</a:t>
            </a:r>
            <a:r>
              <a:rPr lang="en-US" sz="2300" dirty="0"/>
              <a:t> </a:t>
            </a:r>
            <a:r>
              <a:rPr lang="en-US" sz="2300" dirty="0" err="1"/>
              <a:t>og</a:t>
            </a:r>
            <a:r>
              <a:rPr lang="en-US" sz="2300" dirty="0"/>
              <a:t> </a:t>
            </a:r>
            <a:r>
              <a:rPr lang="en-US" sz="2300" dirty="0" err="1"/>
              <a:t>ein</a:t>
            </a:r>
            <a:r>
              <a:rPr lang="en-US" sz="2300" dirty="0"/>
              <a:t> </a:t>
            </a:r>
            <a:r>
              <a:rPr lang="en-US" sz="2300" dirty="0" err="1"/>
              <a:t>lege</a:t>
            </a:r>
            <a:r>
              <a:rPr lang="en-US" sz="2300" dirty="0"/>
              <a:t> – </a:t>
            </a:r>
            <a:r>
              <a:rPr lang="en-US" sz="2300" dirty="0" err="1"/>
              <a:t>til</a:t>
            </a:r>
            <a:r>
              <a:rPr lang="en-US" sz="2300" dirty="0"/>
              <a:t> </a:t>
            </a:r>
            <a:r>
              <a:rPr lang="en-US" sz="2300" dirty="0" err="1"/>
              <a:t>større</a:t>
            </a:r>
            <a:r>
              <a:rPr lang="en-US" sz="2300" dirty="0"/>
              <a:t> </a:t>
            </a:r>
            <a:r>
              <a:rPr lang="en-US" sz="2300" dirty="0" err="1"/>
              <a:t>organisatoriske</a:t>
            </a:r>
            <a:r>
              <a:rPr lang="en-US" sz="2300" dirty="0"/>
              <a:t> </a:t>
            </a:r>
            <a:r>
              <a:rPr lang="en-US" sz="2300" dirty="0" err="1"/>
              <a:t>einingar</a:t>
            </a:r>
            <a:r>
              <a:rPr lang="en-US" sz="2300" dirty="0"/>
              <a:t> – </a:t>
            </a:r>
            <a:r>
              <a:rPr lang="en-US" sz="2300" b="1" dirty="0" err="1"/>
              <a:t>fastlegeselskap</a:t>
            </a:r>
            <a:endParaRPr lang="en-US" sz="2300" b="1" dirty="0"/>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en-US" sz="2300" dirty="0" err="1"/>
              <a:t>Fokus</a:t>
            </a:r>
            <a:r>
              <a:rPr lang="en-US" sz="2300" dirty="0"/>
              <a:t> </a:t>
            </a:r>
            <a:r>
              <a:rPr lang="en-US" sz="2300" dirty="0" err="1"/>
              <a:t>på</a:t>
            </a:r>
            <a:r>
              <a:rPr lang="en-US" sz="2300" dirty="0"/>
              <a:t> </a:t>
            </a:r>
            <a:r>
              <a:rPr lang="en-US" sz="2300" dirty="0" err="1"/>
              <a:t>større</a:t>
            </a:r>
            <a:r>
              <a:rPr lang="en-US" sz="2300" dirty="0"/>
              <a:t> </a:t>
            </a:r>
            <a:r>
              <a:rPr lang="en-US" sz="2300" dirty="0" err="1"/>
              <a:t>faglege</a:t>
            </a:r>
            <a:r>
              <a:rPr lang="en-US" sz="2300" dirty="0"/>
              <a:t> </a:t>
            </a:r>
            <a:r>
              <a:rPr lang="en-US" sz="2300" dirty="0" err="1"/>
              <a:t>fellesskap</a:t>
            </a:r>
            <a:r>
              <a:rPr lang="en-US" sz="2300" dirty="0"/>
              <a:t>, </a:t>
            </a:r>
            <a:r>
              <a:rPr lang="en-US" sz="2300" dirty="0" err="1"/>
              <a:t>inkludert</a:t>
            </a:r>
            <a:r>
              <a:rPr lang="en-US" sz="2300" dirty="0"/>
              <a:t> anna </a:t>
            </a:r>
            <a:r>
              <a:rPr lang="en-US" sz="2300" dirty="0" err="1"/>
              <a:t>helsepersonell</a:t>
            </a:r>
            <a:r>
              <a:rPr lang="en-US" sz="2300" dirty="0"/>
              <a:t>, </a:t>
            </a:r>
            <a:r>
              <a:rPr lang="en-US" sz="2300" dirty="0" err="1"/>
              <a:t>og</a:t>
            </a:r>
            <a:r>
              <a:rPr lang="en-US" sz="2300" dirty="0"/>
              <a:t> </a:t>
            </a:r>
            <a:r>
              <a:rPr lang="en-US" sz="2300" dirty="0" err="1"/>
              <a:t>samarbeid</a:t>
            </a:r>
            <a:r>
              <a:rPr lang="en-US" sz="2300" dirty="0"/>
              <a:t> med </a:t>
            </a:r>
            <a:r>
              <a:rPr lang="en-US" sz="2300" dirty="0" err="1"/>
              <a:t>andre</a:t>
            </a:r>
            <a:r>
              <a:rPr lang="en-US" sz="2300" dirty="0"/>
              <a:t> </a:t>
            </a:r>
            <a:r>
              <a:rPr lang="en-US" sz="2300" dirty="0" err="1"/>
              <a:t>deler</a:t>
            </a:r>
            <a:r>
              <a:rPr lang="en-US" sz="2300" dirty="0"/>
              <a:t> av </a:t>
            </a:r>
            <a:r>
              <a:rPr lang="en-US" sz="2300" dirty="0" err="1"/>
              <a:t>helsetenesta</a:t>
            </a:r>
            <a:endParaRPr lang="en-US" sz="2300" dirty="0"/>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en-US" sz="2300" dirty="0" err="1"/>
              <a:t>Endringar</a:t>
            </a:r>
            <a:r>
              <a:rPr lang="en-US" sz="2300" dirty="0"/>
              <a:t> </a:t>
            </a:r>
            <a:r>
              <a:rPr lang="en-US" sz="2300" dirty="0" err="1"/>
              <a:t>i</a:t>
            </a:r>
            <a:r>
              <a:rPr lang="en-US" sz="2300" dirty="0"/>
              <a:t> </a:t>
            </a:r>
            <a:r>
              <a:rPr lang="en-US" sz="2300" dirty="0" err="1"/>
              <a:t>kompetansekrav</a:t>
            </a:r>
            <a:endParaRPr lang="en-US" sz="2300" dirty="0"/>
          </a:p>
          <a:p>
            <a:pPr indent="-228600">
              <a:lnSpc>
                <a:spcPct val="90000"/>
              </a:lnSpc>
              <a:spcAft>
                <a:spcPts val="600"/>
              </a:spcAft>
              <a:buFont typeface="Arial" panose="020B0604020202020204" pitchFamily="34" charset="0"/>
              <a:buChar char="•"/>
            </a:pPr>
            <a:endParaRPr lang="en-US" sz="2300" dirty="0"/>
          </a:p>
          <a:p>
            <a:pPr marL="342900" indent="-342900">
              <a:lnSpc>
                <a:spcPct val="90000"/>
              </a:lnSpc>
              <a:spcAft>
                <a:spcPts val="600"/>
              </a:spcAft>
              <a:buFont typeface="Arial" panose="020B0604020202020204" pitchFamily="34" charset="0"/>
              <a:buChar char="•"/>
            </a:pPr>
            <a:r>
              <a:rPr lang="en-US" sz="2300" dirty="0" err="1"/>
              <a:t>Legevakt</a:t>
            </a:r>
            <a:r>
              <a:rPr lang="en-US" sz="2300" dirty="0"/>
              <a:t>: </a:t>
            </a:r>
          </a:p>
          <a:p>
            <a:pPr marL="742950" lvl="1" indent="-228600">
              <a:lnSpc>
                <a:spcPct val="90000"/>
              </a:lnSpc>
              <a:spcAft>
                <a:spcPts val="600"/>
              </a:spcAft>
              <a:buFont typeface="Arial" panose="020B0604020202020204" pitchFamily="34" charset="0"/>
              <a:buChar char="•"/>
            </a:pPr>
            <a:r>
              <a:rPr lang="en-US" sz="2300" dirty="0" err="1"/>
              <a:t>Fastlønn</a:t>
            </a:r>
            <a:r>
              <a:rPr lang="en-US" sz="2300" dirty="0"/>
              <a:t> </a:t>
            </a:r>
            <a:r>
              <a:rPr lang="en-US" sz="2300" dirty="0" err="1"/>
              <a:t>legevakt</a:t>
            </a:r>
            <a:endParaRPr lang="en-US" sz="2300" dirty="0"/>
          </a:p>
          <a:p>
            <a:pPr marL="742950" lvl="1" indent="-228600">
              <a:lnSpc>
                <a:spcPct val="90000"/>
              </a:lnSpc>
              <a:spcAft>
                <a:spcPts val="600"/>
              </a:spcAft>
              <a:buFont typeface="Arial" panose="020B0604020202020204" pitchFamily="34" charset="0"/>
              <a:buChar char="•"/>
            </a:pPr>
            <a:r>
              <a:rPr lang="en-US" sz="2300" dirty="0" err="1"/>
              <a:t>Inovasjon</a:t>
            </a:r>
            <a:r>
              <a:rPr lang="en-US" sz="2300" dirty="0"/>
              <a:t> – </a:t>
            </a:r>
            <a:r>
              <a:rPr lang="en-US" sz="2300" dirty="0" err="1"/>
              <a:t>videokonferanse</a:t>
            </a:r>
            <a:endParaRPr lang="en-US" sz="2300" dirty="0"/>
          </a:p>
          <a:p>
            <a:pPr marL="742950" lvl="1" indent="-228600">
              <a:lnSpc>
                <a:spcPct val="90000"/>
              </a:lnSpc>
              <a:spcAft>
                <a:spcPts val="600"/>
              </a:spcAft>
              <a:buFont typeface="Arial" panose="020B0604020202020204" pitchFamily="34" charset="0"/>
              <a:buChar char="•"/>
            </a:pPr>
            <a:r>
              <a:rPr lang="en-US" sz="2300" dirty="0" err="1"/>
              <a:t>Nytte</a:t>
            </a:r>
            <a:r>
              <a:rPr lang="en-US" sz="2300" dirty="0"/>
              <a:t> </a:t>
            </a:r>
            <a:r>
              <a:rPr lang="en-US" sz="2300" dirty="0" err="1"/>
              <a:t>legar</a:t>
            </a:r>
            <a:r>
              <a:rPr lang="en-US" sz="2300" dirty="0"/>
              <a:t> </a:t>
            </a:r>
            <a:r>
              <a:rPr lang="en-US" sz="2300" dirty="0" err="1"/>
              <a:t>frå</a:t>
            </a:r>
            <a:r>
              <a:rPr lang="en-US" sz="2300" dirty="0"/>
              <a:t> </a:t>
            </a:r>
            <a:r>
              <a:rPr lang="en-US" sz="2300" dirty="0" err="1"/>
              <a:t>sjukehus</a:t>
            </a:r>
            <a:r>
              <a:rPr lang="en-US" sz="2300" dirty="0"/>
              <a:t> </a:t>
            </a:r>
            <a:r>
              <a:rPr lang="en-US" sz="2300" dirty="0" err="1"/>
              <a:t>på</a:t>
            </a:r>
            <a:r>
              <a:rPr lang="en-US" sz="2300" dirty="0"/>
              <a:t> </a:t>
            </a:r>
            <a:r>
              <a:rPr lang="en-US" sz="2300" dirty="0" err="1"/>
              <a:t>natt</a:t>
            </a:r>
            <a:endParaRPr lang="en-US" sz="2300" dirty="0"/>
          </a:p>
          <a:p>
            <a:pPr marL="742950" lvl="1" indent="-228600">
              <a:lnSpc>
                <a:spcPct val="90000"/>
              </a:lnSpc>
              <a:spcAft>
                <a:spcPts val="600"/>
              </a:spcAft>
              <a:buFont typeface="Arial" panose="020B0604020202020204" pitchFamily="34" charset="0"/>
              <a:buChar char="•"/>
            </a:pPr>
            <a:r>
              <a:rPr lang="en-US" sz="2300" dirty="0" err="1"/>
              <a:t>Sentralisere</a:t>
            </a:r>
            <a:r>
              <a:rPr lang="en-US" sz="2300" dirty="0"/>
              <a:t> </a:t>
            </a:r>
            <a:r>
              <a:rPr lang="en-US" sz="2300" dirty="0" err="1"/>
              <a:t>legevakttelefonsentral</a:t>
            </a:r>
            <a:endParaRPr lang="en-US" sz="2300" dirty="0"/>
          </a:p>
          <a:p>
            <a:pPr marL="742950" lvl="1" indent="-228600">
              <a:lnSpc>
                <a:spcPct val="90000"/>
              </a:lnSpc>
              <a:spcAft>
                <a:spcPts val="600"/>
              </a:spcAft>
              <a:buFont typeface="Arial" panose="020B0604020202020204" pitchFamily="34" charset="0"/>
              <a:buChar char="•"/>
            </a:pPr>
            <a:r>
              <a:rPr lang="en-US" sz="2300" dirty="0" err="1"/>
              <a:t>Statleg</a:t>
            </a:r>
            <a:r>
              <a:rPr lang="en-US" sz="2300" dirty="0"/>
              <a:t> </a:t>
            </a:r>
            <a:r>
              <a:rPr lang="en-US" sz="2300" dirty="0" err="1"/>
              <a:t>nettside</a:t>
            </a:r>
            <a:r>
              <a:rPr lang="en-US" sz="2300" dirty="0"/>
              <a:t> – </a:t>
            </a:r>
            <a:r>
              <a:rPr lang="en-US" sz="2300" dirty="0" err="1"/>
              <a:t>døgnope</a:t>
            </a:r>
            <a:r>
              <a:rPr lang="en-US" sz="2300" dirty="0"/>
              <a:t> </a:t>
            </a:r>
            <a:r>
              <a:rPr lang="en-US" sz="2300" dirty="0" err="1"/>
              <a:t>allmennmedisinsk</a:t>
            </a:r>
            <a:r>
              <a:rPr lang="en-US" sz="2300" dirty="0"/>
              <a:t> chat, </a:t>
            </a:r>
            <a:r>
              <a:rPr lang="en-US" sz="2300" dirty="0" err="1"/>
              <a:t>telefon</a:t>
            </a:r>
            <a:endParaRPr lang="en-US" sz="2300" dirty="0"/>
          </a:p>
          <a:p>
            <a:pPr marL="285750" marR="0" lvl="0" indent="-228600" fontAlgn="auto">
              <a:lnSpc>
                <a:spcPct val="90000"/>
              </a:lnSpc>
              <a:spcBef>
                <a:spcPts val="0"/>
              </a:spcBef>
              <a:spcAft>
                <a:spcPts val="600"/>
              </a:spcAft>
              <a:buClrTx/>
              <a:buSzTx/>
              <a:buFont typeface="Arial" panose="020B0604020202020204" pitchFamily="34" charset="0"/>
              <a:buChar char="•"/>
              <a:tabLst/>
              <a:defRPr/>
            </a:pPr>
            <a:endParaRPr lang="en-US" sz="1400" dirty="0"/>
          </a:p>
        </p:txBody>
      </p:sp>
      <p:pic>
        <p:nvPicPr>
          <p:cNvPr id="4" name="Plassholder for innhold 4">
            <a:extLst>
              <a:ext uri="{FF2B5EF4-FFF2-40B4-BE49-F238E27FC236}">
                <a16:creationId xmlns:a16="http://schemas.microsoft.com/office/drawing/2014/main" id="{45549732-97AA-B7DA-6CB5-A934CDACE004}"/>
              </a:ext>
            </a:extLst>
          </p:cNvPr>
          <p:cNvPicPr>
            <a:picLocks noGrp="1" noChangeAspect="1"/>
          </p:cNvPicPr>
          <p:nvPr>
            <p:ph idx="1"/>
          </p:nvPr>
        </p:nvPicPr>
        <p:blipFill>
          <a:blip r:embed="rId2"/>
          <a:stretch>
            <a:fillRect/>
          </a:stretch>
        </p:blipFill>
        <p:spPr>
          <a:xfrm>
            <a:off x="6657543" y="709844"/>
            <a:ext cx="4029988" cy="5577840"/>
          </a:xfrm>
          <a:prstGeom prst="rect">
            <a:avLst/>
          </a:prstGeom>
        </p:spPr>
      </p:pic>
      <p:pic>
        <p:nvPicPr>
          <p:cNvPr id="9" name="Bilde 8">
            <a:extLst>
              <a:ext uri="{FF2B5EF4-FFF2-40B4-BE49-F238E27FC236}">
                <a16:creationId xmlns:a16="http://schemas.microsoft.com/office/drawing/2014/main" id="{7FA85198-2FBF-91E4-B349-339F0225682C}"/>
              </a:ext>
            </a:extLst>
          </p:cNvPr>
          <p:cNvPicPr>
            <a:picLocks noChangeAspect="1"/>
          </p:cNvPicPr>
          <p:nvPr/>
        </p:nvPicPr>
        <p:blipFill>
          <a:blip r:embed="rId3"/>
          <a:stretch>
            <a:fillRect/>
          </a:stretch>
        </p:blipFill>
        <p:spPr>
          <a:xfrm>
            <a:off x="10687531" y="383913"/>
            <a:ext cx="527698" cy="651862"/>
          </a:xfrm>
          <a:prstGeom prst="rect">
            <a:avLst/>
          </a:prstGeom>
        </p:spPr>
      </p:pic>
    </p:spTree>
    <p:extLst>
      <p:ext uri="{BB962C8B-B14F-4D97-AF65-F5344CB8AC3E}">
        <p14:creationId xmlns:p14="http://schemas.microsoft.com/office/powerpoint/2010/main" val="282458978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7419</TotalTime>
  <Words>1741</Words>
  <Application>Microsoft Office PowerPoint</Application>
  <PresentationFormat>Widescreen</PresentationFormat>
  <Paragraphs>265</Paragraphs>
  <Slides>30</Slides>
  <Notes>8</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30</vt:i4>
      </vt:variant>
    </vt:vector>
  </HeadingPairs>
  <TitlesOfParts>
    <vt:vector size="38" baseType="lpstr">
      <vt:lpstr>Arial</vt:lpstr>
      <vt:lpstr>Arial,Sans-Serif</vt:lpstr>
      <vt:lpstr>Calibri</vt:lpstr>
      <vt:lpstr>Calibri Light</vt:lpstr>
      <vt:lpstr>Open Sans</vt:lpstr>
      <vt:lpstr>SourceSansProRegular</vt:lpstr>
      <vt:lpstr>Wingdings</vt:lpstr>
      <vt:lpstr>Office-tema</vt:lpstr>
      <vt:lpstr>Helse og omsorg</vt:lpstr>
      <vt:lpstr>Agenda</vt:lpstr>
      <vt:lpstr>Bakteppet</vt:lpstr>
      <vt:lpstr>Kapittel 4 i Samfunnsdelen til kommuneplanen</vt:lpstr>
      <vt:lpstr>PowerPoint-presentasjon</vt:lpstr>
      <vt:lpstr>Nasjonale føringar og rapporter</vt:lpstr>
      <vt:lpstr> Prop. 112 S (2022–2023) Kommuneproposisjonen 2024  – viktige moment for kommunalområdet </vt:lpstr>
      <vt:lpstr>Generalistkommunesystemet- viktige moment for kommunalområdet</vt:lpstr>
      <vt:lpstr>Ny rapport om fastlegeordninga</vt:lpstr>
      <vt:lpstr>PowerPoint-presentasjon</vt:lpstr>
      <vt:lpstr>Befolkninga sine krav og forventningar</vt:lpstr>
      <vt:lpstr>Oppsumert</vt:lpstr>
      <vt:lpstr>Her og no</vt:lpstr>
      <vt:lpstr>Overordna omstillingsprosjekt</vt:lpstr>
      <vt:lpstr>Omstilling og ny organisering</vt:lpstr>
      <vt:lpstr>Tilnærming og hovudprinsipp</vt:lpstr>
      <vt:lpstr>Tiltak som omhandlar  kommunalområdet helse og omsorg</vt:lpstr>
      <vt:lpstr>Nytt bygg i Skjerdalsvegen i 2023</vt:lpstr>
      <vt:lpstr>Oppsummering nøkkeltallsanalyse helse og omsorg</vt:lpstr>
      <vt:lpstr>Nøkkeltal for  helse- og omsorgstenestene</vt:lpstr>
      <vt:lpstr>Tenesteprofil og dekningsgrad</vt:lpstr>
      <vt:lpstr>Situasjonen i helse og omsorg i dag</vt:lpstr>
      <vt:lpstr>Framtida</vt:lpstr>
      <vt:lpstr>Det me skal møte i åra som kjem</vt:lpstr>
      <vt:lpstr>Korleis skal me møte framtida? </vt:lpstr>
      <vt:lpstr>Tørn-prosjektet</vt:lpstr>
      <vt:lpstr>Overordna mål</vt:lpstr>
      <vt:lpstr>Lærdalstunellen – Oppgradering E-16 </vt:lpstr>
      <vt:lpstr>Viktige tiltak for å møte framtida</vt:lpstr>
      <vt:lpstr>Takk for meg!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Helse og omsorg</dc:title>
  <dc:creator>Christine Warholm Naasen</dc:creator>
  <cp:lastModifiedBy>Christine Warholm Naasen</cp:lastModifiedBy>
  <cp:revision>10</cp:revision>
  <dcterms:created xsi:type="dcterms:W3CDTF">2023-05-26T11:12:29Z</dcterms:created>
  <dcterms:modified xsi:type="dcterms:W3CDTF">2023-06-01T05:28:57Z</dcterms:modified>
</cp:coreProperties>
</file>